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939" r:id="rId4"/>
    <p:sldMasterId id="2147483961" r:id="rId5"/>
  </p:sldMasterIdLst>
  <p:notesMasterIdLst>
    <p:notesMasterId r:id="rId14"/>
  </p:notesMasterIdLst>
  <p:sldIdLst>
    <p:sldId id="1119" r:id="rId6"/>
    <p:sldId id="1107" r:id="rId7"/>
    <p:sldId id="1105" r:id="rId8"/>
    <p:sldId id="1096" r:id="rId9"/>
    <p:sldId id="1106" r:id="rId10"/>
    <p:sldId id="1012" r:id="rId11"/>
    <p:sldId id="1104" r:id="rId12"/>
    <p:sldId id="1049" r:id="rId13"/>
  </p:sldIdLst>
  <p:sldSz cx="9144000" cy="5143500" type="screen16x9"/>
  <p:notesSz cx="6888163" cy="10018713"/>
  <p:embeddedFontLst>
    <p:embeddedFont>
      <p:font typeface="Founders Grotesk Medium" panose="020B0603030202060203" charset="0"/>
      <p:regular r:id="rId15"/>
      <p:bold r:id="rId16"/>
      <p:italic r:id="rId17"/>
    </p:embeddedFont>
    <p:embeddedFont>
      <p:font typeface="Founders Grotesk Regular" panose="020B0503030202060203" charset="0"/>
      <p:regular r:id="rId18"/>
      <p:bold r:id="rId19"/>
      <p:italic r:id="rId20"/>
    </p:embeddedFont>
    <p:embeddedFont>
      <p:font typeface="Founders Grotesk Semibold" panose="020B0703030202060203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Best" initials="AB" lastIdx="1" clrIdx="0">
    <p:extLst>
      <p:ext uri="{19B8F6BF-5375-455C-9EA6-DF929625EA0E}">
        <p15:presenceInfo xmlns:p15="http://schemas.microsoft.com/office/powerpoint/2012/main" userId="S::anita@abde.com.au::64621cb9-c025-4ffd-94c6-aa4ad09b91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FFFFFF"/>
    <a:srgbClr val="CCE7FB"/>
    <a:srgbClr val="FCFFFE"/>
    <a:srgbClr val="ED613D"/>
    <a:srgbClr val="424242"/>
    <a:srgbClr val="0F0F0F"/>
    <a:srgbClr val="000000"/>
    <a:srgbClr val="053121"/>
    <a:srgbClr val="76F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82DBB-2A5B-4B57-8CD2-0A74CE5F3DB9}" v="2" dt="2025-08-12T10:29:25.5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miter lim="800000"/>
            </a:ln>
          </a:left>
          <a:right>
            <a:ln w="12700" cap="flat">
              <a:solidFill>
                <a:schemeClr val="accent3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800000"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67" autoAdjust="0"/>
  </p:normalViewPr>
  <p:slideViewPr>
    <p:cSldViewPr snapToGrid="0">
      <p:cViewPr varScale="1">
        <p:scale>
          <a:sx n="105" d="100"/>
          <a:sy n="105" d="100"/>
        </p:scale>
        <p:origin x="9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Peignoux" userId="ad7bee5c-a6d0-4c2a-a684-03495171903e" providerId="ADAL" clId="{276697BD-3A94-44C0-95EC-44A35DFA42FB}"/>
    <pc:docChg chg="undo custSel addSld delSld modSld sldOrd">
      <pc:chgData name="Gregory Peignoux" userId="ad7bee5c-a6d0-4c2a-a684-03495171903e" providerId="ADAL" clId="{276697BD-3A94-44C0-95EC-44A35DFA42FB}" dt="2024-10-23T01:35:06.157" v="230" actId="12789"/>
      <pc:docMkLst>
        <pc:docMk/>
      </pc:docMkLst>
      <pc:sldChg chg="addSp delSp modSp add mod ord modNotesTx">
        <pc:chgData name="Gregory Peignoux" userId="ad7bee5c-a6d0-4c2a-a684-03495171903e" providerId="ADAL" clId="{276697BD-3A94-44C0-95EC-44A35DFA42FB}" dt="2024-10-23T01:35:06.157" v="230" actId="12789"/>
        <pc:sldMkLst>
          <pc:docMk/>
          <pc:sldMk cId="3855975345" sldId="1012"/>
        </pc:sldMkLst>
      </pc:sldChg>
      <pc:sldChg chg="del">
        <pc:chgData name="Gregory Peignoux" userId="ad7bee5c-a6d0-4c2a-a684-03495171903e" providerId="ADAL" clId="{276697BD-3A94-44C0-95EC-44A35DFA42FB}" dt="2024-10-23T01:32:53.547" v="203" actId="2696"/>
        <pc:sldMkLst>
          <pc:docMk/>
          <pc:sldMk cId="112439474" sldId="1035"/>
        </pc:sldMkLst>
      </pc:sldChg>
      <pc:sldChg chg="ord">
        <pc:chgData name="Gregory Peignoux" userId="ad7bee5c-a6d0-4c2a-a684-03495171903e" providerId="ADAL" clId="{276697BD-3A94-44C0-95EC-44A35DFA42FB}" dt="2024-10-23T00:48:17.809" v="9"/>
        <pc:sldMkLst>
          <pc:docMk/>
          <pc:sldMk cId="3066272323" sldId="1105"/>
        </pc:sldMkLst>
      </pc:sldChg>
      <pc:sldChg chg="modSp add mod ord">
        <pc:chgData name="Gregory Peignoux" userId="ad7bee5c-a6d0-4c2a-a684-03495171903e" providerId="ADAL" clId="{276697BD-3A94-44C0-95EC-44A35DFA42FB}" dt="2024-10-23T01:33:10.071" v="215" actId="20577"/>
        <pc:sldMkLst>
          <pc:docMk/>
          <pc:sldMk cId="4272414827" sldId="1107"/>
        </pc:sldMkLst>
      </pc:sldChg>
      <pc:sldChg chg="addSp delSp modSp add mod setBg">
        <pc:chgData name="Gregory Peignoux" userId="ad7bee5c-a6d0-4c2a-a684-03495171903e" providerId="ADAL" clId="{276697BD-3A94-44C0-95EC-44A35DFA42FB}" dt="2024-10-23T01:32:40.767" v="202" actId="1035"/>
        <pc:sldMkLst>
          <pc:docMk/>
          <pc:sldMk cId="844122521" sldId="1119"/>
        </pc:sldMkLst>
      </pc:sldChg>
    </pc:docChg>
  </pc:docChgLst>
  <pc:docChgLst>
    <pc:chgData name="Gregory Peignoux" userId="ad7bee5c-a6d0-4c2a-a684-03495171903e" providerId="ADAL" clId="{AF282DBB-2A5B-4B57-8CD2-0A74CE5F3DB9}"/>
    <pc:docChg chg="custSel addSld delSld modSld sldOrd">
      <pc:chgData name="Gregory Peignoux" userId="ad7bee5c-a6d0-4c2a-a684-03495171903e" providerId="ADAL" clId="{AF282DBB-2A5B-4B57-8CD2-0A74CE5F3DB9}" dt="2025-08-12T22:54:38.319" v="48" actId="47"/>
      <pc:docMkLst>
        <pc:docMk/>
      </pc:docMkLst>
      <pc:sldChg chg="add del ord">
        <pc:chgData name="Gregory Peignoux" userId="ad7bee5c-a6d0-4c2a-a684-03495171903e" providerId="ADAL" clId="{AF282DBB-2A5B-4B57-8CD2-0A74CE5F3DB9}" dt="2025-08-12T22:54:38.319" v="48" actId="47"/>
        <pc:sldMkLst>
          <pc:docMk/>
          <pc:sldMk cId="3205930651" sldId="1120"/>
        </pc:sldMkLst>
      </pc:sldChg>
      <pc:sldChg chg="addSp delSp modSp add del mod">
        <pc:chgData name="Gregory Peignoux" userId="ad7bee5c-a6d0-4c2a-a684-03495171903e" providerId="ADAL" clId="{AF282DBB-2A5B-4B57-8CD2-0A74CE5F3DB9}" dt="2025-08-12T22:54:38.319" v="48" actId="47"/>
        <pc:sldMkLst>
          <pc:docMk/>
          <pc:sldMk cId="277696176" sldId="1121"/>
        </pc:sldMkLst>
        <pc:spChg chg="mod">
          <ac:chgData name="Gregory Peignoux" userId="ad7bee5c-a6d0-4c2a-a684-03495171903e" providerId="ADAL" clId="{AF282DBB-2A5B-4B57-8CD2-0A74CE5F3DB9}" dt="2025-08-12T04:53:42.321" v="43" actId="20577"/>
          <ac:spMkLst>
            <pc:docMk/>
            <pc:sldMk cId="277696176" sldId="1121"/>
            <ac:spMk id="2" creationId="{05F369D1-E92B-3B09-6DB9-65CD7CC39BF8}"/>
          </ac:spMkLst>
        </pc:spChg>
        <pc:grpChg chg="del">
          <ac:chgData name="Gregory Peignoux" userId="ad7bee5c-a6d0-4c2a-a684-03495171903e" providerId="ADAL" clId="{AF282DBB-2A5B-4B57-8CD2-0A74CE5F3DB9}" dt="2025-08-12T01:48:59.247" v="9" actId="478"/>
          <ac:grpSpMkLst>
            <pc:docMk/>
            <pc:sldMk cId="277696176" sldId="1121"/>
            <ac:grpSpMk id="4" creationId="{CDB338A0-7A48-EB15-15C1-47205EE9F720}"/>
          </ac:grpSpMkLst>
        </pc:grpChg>
        <pc:picChg chg="add mod">
          <ac:chgData name="Gregory Peignoux" userId="ad7bee5c-a6d0-4c2a-a684-03495171903e" providerId="ADAL" clId="{AF282DBB-2A5B-4B57-8CD2-0A74CE5F3DB9}" dt="2025-08-12T04:53:34.961" v="30" actId="1076"/>
          <ac:picMkLst>
            <pc:docMk/>
            <pc:sldMk cId="277696176" sldId="1121"/>
            <ac:picMk id="6" creationId="{2A2575B9-DE3D-8EC3-4929-DB29E6C68AE5}"/>
          </ac:picMkLst>
        </pc:picChg>
      </pc:sldChg>
      <pc:sldChg chg="addSp delSp modSp add del mod ord">
        <pc:chgData name="Gregory Peignoux" userId="ad7bee5c-a6d0-4c2a-a684-03495171903e" providerId="ADAL" clId="{AF282DBB-2A5B-4B57-8CD2-0A74CE5F3DB9}" dt="2025-08-12T22:54:38.319" v="48" actId="47"/>
        <pc:sldMkLst>
          <pc:docMk/>
          <pc:sldMk cId="4074451466" sldId="1122"/>
        </pc:sldMkLst>
        <pc:grpChg chg="del">
          <ac:chgData name="Gregory Peignoux" userId="ad7bee5c-a6d0-4c2a-a684-03495171903e" providerId="ADAL" clId="{AF282DBB-2A5B-4B57-8CD2-0A74CE5F3DB9}" dt="2025-08-12T01:49:12.736" v="13" actId="478"/>
          <ac:grpSpMkLst>
            <pc:docMk/>
            <pc:sldMk cId="4074451466" sldId="1122"/>
            <ac:grpSpMk id="4" creationId="{A3932BAD-6BF5-D9E5-ED39-651BE1840DED}"/>
          </ac:grpSpMkLst>
        </pc:grpChg>
        <pc:picChg chg="add del mod">
          <ac:chgData name="Gregory Peignoux" userId="ad7bee5c-a6d0-4c2a-a684-03495171903e" providerId="ADAL" clId="{AF282DBB-2A5B-4B57-8CD2-0A74CE5F3DB9}" dt="2025-08-12T04:52:08.487" v="24" actId="478"/>
          <ac:picMkLst>
            <pc:docMk/>
            <pc:sldMk cId="4074451466" sldId="1122"/>
            <ac:picMk id="6" creationId="{A702B46D-D0E6-34EA-C26A-F65499F469A5}"/>
          </ac:picMkLst>
        </pc:picChg>
        <pc:picChg chg="add mod">
          <ac:chgData name="Gregory Peignoux" userId="ad7bee5c-a6d0-4c2a-a684-03495171903e" providerId="ADAL" clId="{AF282DBB-2A5B-4B57-8CD2-0A74CE5F3DB9}" dt="2025-08-12T04:52:18.121" v="27" actId="1076"/>
          <ac:picMkLst>
            <pc:docMk/>
            <pc:sldMk cId="4074451466" sldId="1122"/>
            <ac:picMk id="8" creationId="{7EE2E53E-0398-83E2-AAAA-3450D44F3EC2}"/>
          </ac:picMkLst>
        </pc:picChg>
      </pc:sldChg>
      <pc:sldChg chg="addSp modSp add del mod modAnim">
        <pc:chgData name="Gregory Peignoux" userId="ad7bee5c-a6d0-4c2a-a684-03495171903e" providerId="ADAL" clId="{AF282DBB-2A5B-4B57-8CD2-0A74CE5F3DB9}" dt="2025-08-12T22:54:38.319" v="48" actId="47"/>
        <pc:sldMkLst>
          <pc:docMk/>
          <pc:sldMk cId="147152330" sldId="1123"/>
        </pc:sldMkLst>
        <pc:spChg chg="mod">
          <ac:chgData name="Gregory Peignoux" userId="ad7bee5c-a6d0-4c2a-a684-03495171903e" providerId="ADAL" clId="{AF282DBB-2A5B-4B57-8CD2-0A74CE5F3DB9}" dt="2025-08-12T10:29:25.546" v="47"/>
          <ac:spMkLst>
            <pc:docMk/>
            <pc:sldMk cId="147152330" sldId="1123"/>
            <ac:spMk id="2" creationId="{EE38613A-AEB3-7DC6-8A02-B515FC736EC7}"/>
          </ac:spMkLst>
        </pc:spChg>
        <pc:picChg chg="add mod">
          <ac:chgData name="Gregory Peignoux" userId="ad7bee5c-a6d0-4c2a-a684-03495171903e" providerId="ADAL" clId="{AF282DBB-2A5B-4B57-8CD2-0A74CE5F3DB9}" dt="2025-08-12T10:29:14.412" v="46" actId="1076"/>
          <ac:picMkLst>
            <pc:docMk/>
            <pc:sldMk cId="147152330" sldId="1123"/>
            <ac:picMk id="3" creationId="{F24891A0-5314-DFC1-BD79-96DF8D380DD0}"/>
          </ac:picMkLst>
        </pc:picChg>
      </pc:sldChg>
    </pc:docChg>
  </pc:docChgLst>
  <pc:docChgLst>
    <pc:chgData name="Gregory Peignoux" userId="ad7bee5c-a6d0-4c2a-a684-03495171903e" providerId="ADAL" clId="{692F81AD-AFA8-4F13-BCDF-89747564B572}"/>
    <pc:docChg chg="undo custSel addSld delSld modSld">
      <pc:chgData name="Gregory Peignoux" userId="ad7bee5c-a6d0-4c2a-a684-03495171903e" providerId="ADAL" clId="{692F81AD-AFA8-4F13-BCDF-89747564B572}" dt="2024-10-01T23:03:16.189" v="257"/>
      <pc:docMkLst>
        <pc:docMk/>
      </pc:docMkLst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2750986055" sldId="904"/>
        </pc:sldMkLst>
      </pc:sldChg>
      <pc:sldChg chg="del">
        <pc:chgData name="Gregory Peignoux" userId="ad7bee5c-a6d0-4c2a-a684-03495171903e" providerId="ADAL" clId="{692F81AD-AFA8-4F13-BCDF-89747564B572}" dt="2024-10-01T12:37:58.636" v="85" actId="2696"/>
        <pc:sldMkLst>
          <pc:docMk/>
          <pc:sldMk cId="2849738910" sldId="921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246680500" sldId="924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3744056249" sldId="926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2100358289" sldId="928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225669891" sldId="942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1757784677" sldId="943"/>
        </pc:sldMkLst>
      </pc:sldChg>
      <pc:sldChg chg="addSp delSp modSp mod">
        <pc:chgData name="Gregory Peignoux" userId="ad7bee5c-a6d0-4c2a-a684-03495171903e" providerId="ADAL" clId="{692F81AD-AFA8-4F13-BCDF-89747564B572}" dt="2024-10-01T12:42:21.025" v="256" actId="1035"/>
        <pc:sldMkLst>
          <pc:docMk/>
          <pc:sldMk cId="112439474" sldId="1035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2850416075" sldId="1046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129151937" sldId="1047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2494163030" sldId="1048"/>
        </pc:sldMkLst>
      </pc:sldChg>
      <pc:sldChg chg="add">
        <pc:chgData name="Gregory Peignoux" userId="ad7bee5c-a6d0-4c2a-a684-03495171903e" providerId="ADAL" clId="{692F81AD-AFA8-4F13-BCDF-89747564B572}" dt="2024-10-01T23:03:16.189" v="257"/>
        <pc:sldMkLst>
          <pc:docMk/>
          <pc:sldMk cId="119121733" sldId="1049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1338151751" sldId="1050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4086934445" sldId="1062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4210635713" sldId="1065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3941131899" sldId="1066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1012153514" sldId="1069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764066628" sldId="1071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1907633606" sldId="1073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732450907" sldId="1089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735284510" sldId="1095"/>
        </pc:sldMkLst>
      </pc:sldChg>
      <pc:sldChg chg="addSp delSp modSp mod">
        <pc:chgData name="Gregory Peignoux" userId="ad7bee5c-a6d0-4c2a-a684-03495171903e" providerId="ADAL" clId="{692F81AD-AFA8-4F13-BCDF-89747564B572}" dt="2024-10-01T12:41:39.725" v="234" actId="1038"/>
        <pc:sldMkLst>
          <pc:docMk/>
          <pc:sldMk cId="3370655425" sldId="1096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2573311557" sldId="1097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4076078561" sldId="1099"/>
        </pc:sldMkLst>
      </pc:sldChg>
      <pc:sldChg chg="del">
        <pc:chgData name="Gregory Peignoux" userId="ad7bee5c-a6d0-4c2a-a684-03495171903e" providerId="ADAL" clId="{692F81AD-AFA8-4F13-BCDF-89747564B572}" dt="2024-10-01T12:37:04.379" v="1" actId="2696"/>
        <pc:sldMkLst>
          <pc:docMk/>
          <pc:sldMk cId="339813336" sldId="1100"/>
        </pc:sldMkLst>
      </pc:sldChg>
      <pc:sldChg chg="del">
        <pc:chgData name="Gregory Peignoux" userId="ad7bee5c-a6d0-4c2a-a684-03495171903e" providerId="ADAL" clId="{692F81AD-AFA8-4F13-BCDF-89747564B572}" dt="2024-10-01T12:36:52.420" v="0" actId="2696"/>
        <pc:sldMkLst>
          <pc:docMk/>
          <pc:sldMk cId="685763353" sldId="1102"/>
        </pc:sldMkLst>
      </pc:sldChg>
      <pc:sldChg chg="addSp modSp mod">
        <pc:chgData name="Gregory Peignoux" userId="ad7bee5c-a6d0-4c2a-a684-03495171903e" providerId="ADAL" clId="{692F81AD-AFA8-4F13-BCDF-89747564B572}" dt="2024-10-01T12:40:52.535" v="174" actId="12788"/>
        <pc:sldMkLst>
          <pc:docMk/>
          <pc:sldMk cId="3066272323" sldId="1105"/>
        </pc:sldMkLst>
      </pc:sldChg>
      <pc:sldChg chg="delSp modSp add mod">
        <pc:chgData name="Gregory Peignoux" userId="ad7bee5c-a6d0-4c2a-a684-03495171903e" providerId="ADAL" clId="{692F81AD-AFA8-4F13-BCDF-89747564B572}" dt="2024-10-01T12:42:03.063" v="238" actId="166"/>
        <pc:sldMkLst>
          <pc:docMk/>
          <pc:sldMk cId="1051978202" sldId="1106"/>
        </pc:sldMkLst>
      </pc:sldChg>
      <pc:sldMasterChg chg="delSldLayout">
        <pc:chgData name="Gregory Peignoux" userId="ad7bee5c-a6d0-4c2a-a684-03495171903e" providerId="ADAL" clId="{692F81AD-AFA8-4F13-BCDF-89747564B572}" dt="2024-10-01T12:36:52.420" v="0" actId="2696"/>
        <pc:sldMasterMkLst>
          <pc:docMk/>
          <pc:sldMasterMk cId="1572107679" sldId="2147483939"/>
        </pc:sldMasterMkLst>
        <pc:sldLayoutChg chg="del">
          <pc:chgData name="Gregory Peignoux" userId="ad7bee5c-a6d0-4c2a-a684-03495171903e" providerId="ADAL" clId="{692F81AD-AFA8-4F13-BCDF-89747564B572}" dt="2024-10-01T12:36:52.420" v="0" actId="2696"/>
          <pc:sldLayoutMkLst>
            <pc:docMk/>
            <pc:sldMasterMk cId="1572107679" sldId="2147483939"/>
            <pc:sldLayoutMk cId="2879240649" sldId="21474839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5383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n-lt"/>
        <a:ea typeface="+mn-ea"/>
        <a:cs typeface="+mn-cs"/>
        <a:sym typeface="Calibri"/>
      </a:defRPr>
    </a:lvl1pPr>
    <a:lvl2pPr indent="85725" defTabSz="685800" latinLnBrk="0">
      <a:defRPr sz="900">
        <a:latin typeface="+mn-lt"/>
        <a:ea typeface="+mn-ea"/>
        <a:cs typeface="+mn-cs"/>
        <a:sym typeface="Calibri"/>
      </a:defRPr>
    </a:lvl2pPr>
    <a:lvl3pPr indent="171450" defTabSz="685800" latinLnBrk="0">
      <a:defRPr sz="900">
        <a:latin typeface="+mn-lt"/>
        <a:ea typeface="+mn-ea"/>
        <a:cs typeface="+mn-cs"/>
        <a:sym typeface="Calibri"/>
      </a:defRPr>
    </a:lvl3pPr>
    <a:lvl4pPr indent="257175" defTabSz="685800" latinLnBrk="0">
      <a:defRPr sz="900">
        <a:latin typeface="+mn-lt"/>
        <a:ea typeface="+mn-ea"/>
        <a:cs typeface="+mn-cs"/>
        <a:sym typeface="Calibri"/>
      </a:defRPr>
    </a:lvl4pPr>
    <a:lvl5pPr indent="342900" defTabSz="685800" latinLnBrk="0">
      <a:defRPr sz="900">
        <a:latin typeface="+mn-lt"/>
        <a:ea typeface="+mn-ea"/>
        <a:cs typeface="+mn-cs"/>
        <a:sym typeface="Calibri"/>
      </a:defRPr>
    </a:lvl5pPr>
    <a:lvl6pPr indent="428625" defTabSz="685800" latinLnBrk="0">
      <a:defRPr sz="900">
        <a:latin typeface="+mn-lt"/>
        <a:ea typeface="+mn-ea"/>
        <a:cs typeface="+mn-cs"/>
        <a:sym typeface="Calibri"/>
      </a:defRPr>
    </a:lvl6pPr>
    <a:lvl7pPr indent="514350" defTabSz="685800" latinLnBrk="0">
      <a:defRPr sz="900">
        <a:latin typeface="+mn-lt"/>
        <a:ea typeface="+mn-ea"/>
        <a:cs typeface="+mn-cs"/>
        <a:sym typeface="Calibri"/>
      </a:defRPr>
    </a:lvl7pPr>
    <a:lvl8pPr indent="600075" defTabSz="685800" latinLnBrk="0">
      <a:defRPr sz="900">
        <a:latin typeface="+mn-lt"/>
        <a:ea typeface="+mn-ea"/>
        <a:cs typeface="+mn-cs"/>
        <a:sym typeface="Calibri"/>
      </a:defRPr>
    </a:lvl8pPr>
    <a:lvl9pPr indent="685800" defTabSz="685800" latinLnBrk="0">
      <a:defRPr sz="9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0228-1CF9-0EF0-4167-E89614E5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82804-453A-FB19-C053-972BC0119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CD7F5-FBCD-15DA-C935-79E51279E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Highlights Eftsure red, orange, green icons, invoice GST status in all invoice screens , including invoice automation partners.</a:t>
            </a:r>
          </a:p>
          <a:p>
            <a:r>
              <a:rPr lang="en-US" dirty="0"/>
              <a:t>This feature allows customer to perform vendor management at invoice time rather than payment time.</a:t>
            </a:r>
          </a:p>
          <a:p>
            <a:r>
              <a:rPr lang="en-US" dirty="0"/>
              <a:t>Invoices being paid usually on day +7/14/30, gives ample time to your vendors to complete their verification workflow before payment is due.</a:t>
            </a:r>
          </a:p>
          <a:p>
            <a:r>
              <a:rPr lang="en-US" dirty="0"/>
              <a:t>Reduces the risk of late payments, facilitates vendor relationship and improves payment workflow times.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068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228E-EE2A-CAC2-E4D5-89F394E9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A8465-093B-445E-4A7F-FB18FC232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01BBA-B3D1-6746-FB46-22C8CDE0F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1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228E-EE2A-CAC2-E4D5-89F394E9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A8465-093B-445E-4A7F-FB18FC232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01BBA-B3D1-6746-FB46-22C8CDE0F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https://demo.eftsure.net/?cmp=PNT&amp;mi=EXF_mdExFlowAdminWorkspace</a:t>
            </a:r>
          </a:p>
          <a:p>
            <a:r>
              <a:rPr lang="en-US" dirty="0"/>
              <a:t>https://demo.eftsure.net/?cmp=PNT&amp;mi=EXF_mdImportTableListPage</a:t>
            </a:r>
          </a:p>
          <a:p>
            <a:r>
              <a:rPr lang="en-US" dirty="0"/>
              <a:t>https://demo.eftsure.net/?cmp=PNT&amp;mi=EXF_mdDocumentTableListPage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1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228E-EE2A-CAC2-E4D5-89F394E9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A8465-093B-445E-4A7F-FB18FC232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01BBA-B3D1-6746-FB46-22C8CDE0F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1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5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479" y="283577"/>
            <a:ext cx="6260845" cy="408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223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7E5363A6-9EE9-CECA-F34C-3A74400B8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98" y="0"/>
            <a:ext cx="1364602" cy="5143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D3D5C3-8051-158B-D80E-3756809B4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013" y="0"/>
            <a:ext cx="6523037" cy="96043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Founders Grotesk Medium" panose="020B0503030202060203" pitchFamily="34" charset="77"/>
              </a:defRPr>
            </a:lvl1pPr>
            <a:lvl2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2pPr>
            <a:lvl3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3pPr>
            <a:lvl4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4pPr>
            <a:lvl5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4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50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1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8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479" y="283577"/>
            <a:ext cx="6260845" cy="408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37812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5F6F9">
                <a:lumMod val="73000"/>
                <a:lumOff val="27000"/>
                <a:alpha val="83000"/>
              </a:srgbClr>
            </a:gs>
            <a:gs pos="9000">
              <a:srgbClr val="C6E6FF">
                <a:alpha val="41000"/>
              </a:srgbClr>
            </a:gs>
            <a:gs pos="100000">
              <a:srgbClr val="C6E6FF">
                <a:alpha val="82332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7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5F6F9">
                <a:lumMod val="73000"/>
                <a:lumOff val="27000"/>
                <a:alpha val="83000"/>
              </a:srgbClr>
            </a:gs>
            <a:gs pos="9000">
              <a:srgbClr val="C6E6FF">
                <a:alpha val="41000"/>
              </a:srgbClr>
            </a:gs>
            <a:gs pos="100000">
              <a:srgbClr val="C6E6FF">
                <a:alpha val="82332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05D4-8A6C-123A-73A3-26A243C31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F26096-E62B-16CF-2BF2-E82B5652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7F921-AB7B-D0C1-9C4C-C335049D9D22}"/>
              </a:ext>
            </a:extLst>
          </p:cNvPr>
          <p:cNvSpPr txBox="1"/>
          <p:nvPr/>
        </p:nvSpPr>
        <p:spPr>
          <a:xfrm>
            <a:off x="2175641" y="286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3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47C0E5-F8F8-F0DF-9981-3E0AD8D4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6536" y="4088950"/>
            <a:ext cx="870925" cy="870925"/>
          </a:xfrm>
          <a:prstGeom prst="rect">
            <a:avLst/>
          </a:prstGeom>
        </p:spPr>
      </p:pic>
      <p:pic>
        <p:nvPicPr>
          <p:cNvPr id="3" name="Picture 2" descr="Microsoft AppSource solution ...">
            <a:extLst>
              <a:ext uri="{FF2B5EF4-FFF2-40B4-BE49-F238E27FC236}">
                <a16:creationId xmlns:a16="http://schemas.microsoft.com/office/drawing/2014/main" id="{C5ECB101-6E70-3801-2847-316D4BBEE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9670" r="4308" b="7879"/>
          <a:stretch/>
        </p:blipFill>
        <p:spPr bwMode="auto">
          <a:xfrm>
            <a:off x="41514" y="4651805"/>
            <a:ext cx="1187972" cy="4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's new logo | Logo Design Love">
            <a:extLst>
              <a:ext uri="{FF2B5EF4-FFF2-40B4-BE49-F238E27FC236}">
                <a16:creationId xmlns:a16="http://schemas.microsoft.com/office/drawing/2014/main" id="{B9C95D62-F35F-3DD7-5A3A-DBEB57D4A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t="34967" r="22474" b="35457"/>
          <a:stretch/>
        </p:blipFill>
        <p:spPr bwMode="auto">
          <a:xfrm>
            <a:off x="7479007" y="4624465"/>
            <a:ext cx="1664993" cy="5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4F1B0-660F-DD7A-85D7-A30B1503FF35}"/>
              </a:ext>
            </a:extLst>
          </p:cNvPr>
          <p:cNvSpPr/>
          <p:nvPr/>
        </p:nvSpPr>
        <p:spPr>
          <a:xfrm>
            <a:off x="-1" y="1820846"/>
            <a:ext cx="914400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</a:rPr>
              <a:t>inside 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</a:rPr>
              <a:t>D365 F&amp;O</a:t>
            </a:r>
          </a:p>
          <a:p>
            <a:pPr algn="ctr"/>
            <a:endParaRPr lang="en-US" sz="1400" b="1" spc="50" dirty="0">
              <a:ln w="0"/>
              <a:solidFill>
                <a:schemeClr val="bg2"/>
              </a:solidFill>
            </a:endParaRP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</a:rPr>
              <a:t>Invoice solutions</a:t>
            </a:r>
          </a:p>
          <a:p>
            <a:pPr algn="ctr"/>
            <a:endParaRPr lang="en-US" sz="3600" b="1" spc="50" dirty="0">
              <a:ln w="0"/>
              <a:solidFill>
                <a:schemeClr val="bg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031888-C489-5930-CC87-D22AAF73E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437" y="1396558"/>
            <a:ext cx="1889125" cy="4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25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DC46C1B-0051-EC1A-AB66-E3F6C78FA8C6}"/>
              </a:ext>
            </a:extLst>
          </p:cNvPr>
          <p:cNvSpPr txBox="1"/>
          <p:nvPr/>
        </p:nvSpPr>
        <p:spPr>
          <a:xfrm>
            <a:off x="62237" y="57449"/>
            <a:ext cx="9009951" cy="5015723"/>
          </a:xfrm>
          <a:prstGeom prst="rect">
            <a:avLst/>
          </a:prstGeom>
          <a:solidFill>
            <a:schemeClr val="bg1"/>
          </a:solidFill>
          <a:ln w="19050">
            <a:solidFill>
              <a:srgbClr val="1B1B1B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886550-95CC-3E6F-BBCE-4B0EB26EF0C0}"/>
              </a:ext>
            </a:extLst>
          </p:cNvPr>
          <p:cNvSpPr txBox="1"/>
          <p:nvPr/>
        </p:nvSpPr>
        <p:spPr>
          <a:xfrm>
            <a:off x="146050" y="840138"/>
            <a:ext cx="8864600" cy="4140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>
            <a:solidFill>
              <a:srgbClr val="1B1B1B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1F98D2-610B-0A97-0BAF-015FD667F6FE}"/>
              </a:ext>
            </a:extLst>
          </p:cNvPr>
          <p:cNvSpPr txBox="1"/>
          <p:nvPr/>
        </p:nvSpPr>
        <p:spPr>
          <a:xfrm>
            <a:off x="279596" y="980553"/>
            <a:ext cx="4292404" cy="1905000"/>
          </a:xfrm>
          <a:prstGeom prst="rect">
            <a:avLst/>
          </a:prstGeom>
          <a:solidFill>
            <a:srgbClr val="FFDA65"/>
          </a:solidFill>
          <a:ln w="19050">
            <a:solidFill>
              <a:srgbClr val="1B1B1B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56C9E-715F-5E7F-34C0-0E22A4B81B13}"/>
              </a:ext>
            </a:extLst>
          </p:cNvPr>
          <p:cNvSpPr txBox="1"/>
          <p:nvPr/>
        </p:nvSpPr>
        <p:spPr>
          <a:xfrm>
            <a:off x="285750" y="2984500"/>
            <a:ext cx="8559800" cy="1905000"/>
          </a:xfrm>
          <a:prstGeom prst="rect">
            <a:avLst/>
          </a:prstGeom>
          <a:solidFill>
            <a:schemeClr val="tx2"/>
          </a:solidFill>
          <a:ln w="19050">
            <a:solidFill>
              <a:srgbClr val="1B1B1B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0A2FB-7523-C101-28CE-5E6722348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059" y="4422051"/>
            <a:ext cx="2715802" cy="373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>
                <a:solidFill>
                  <a:srgbClr val="1B1B1B"/>
                </a:solidFill>
              </a:rPr>
              <a:t>Microsoft Invoice Capture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A1D39-7B33-103F-8759-762C51FB1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8650" y="4422052"/>
            <a:ext cx="2368710" cy="3336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>
                <a:solidFill>
                  <a:srgbClr val="1B1B1B"/>
                </a:solidFill>
              </a:rPr>
              <a:t>Eftsure inside </a:t>
            </a:r>
            <a:r>
              <a:rPr lang="en-AU" err="1">
                <a:solidFill>
                  <a:srgbClr val="1B1B1B"/>
                </a:solidFill>
              </a:rPr>
              <a:t>ExFlow</a:t>
            </a:r>
            <a:endParaRPr lang="en-AU">
              <a:solidFill>
                <a:srgbClr val="1B1B1B"/>
              </a:solidFill>
            </a:endParaRPr>
          </a:p>
        </p:txBody>
      </p:sp>
      <p:pic>
        <p:nvPicPr>
          <p:cNvPr id="8" name="Picture 2" descr="Invoice Capture for Dynamics 365 Finance">
            <a:extLst>
              <a:ext uri="{FF2B5EF4-FFF2-40B4-BE49-F238E27FC236}">
                <a16:creationId xmlns:a16="http://schemas.microsoft.com/office/drawing/2014/main" id="{CD44A195-1C10-9624-CE29-A00AB369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28" y="3322444"/>
            <a:ext cx="999664" cy="9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BC3DE-63E2-22DC-E8AD-3AE6E1E32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8575"/>
          <a:stretch/>
        </p:blipFill>
        <p:spPr>
          <a:xfrm>
            <a:off x="6252352" y="3322444"/>
            <a:ext cx="1281306" cy="1077174"/>
          </a:xfrm>
          <a:prstGeom prst="roundRect">
            <a:avLst>
              <a:gd name="adj" fmla="val 3569"/>
            </a:avLst>
          </a:prstGeom>
          <a:noFill/>
          <a:ln>
            <a:noFill/>
          </a:ln>
          <a:effectLst/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2733853-8529-6938-FED4-E37A0E046A86}"/>
              </a:ext>
            </a:extLst>
          </p:cNvPr>
          <p:cNvSpPr txBox="1">
            <a:spLocks/>
          </p:cNvSpPr>
          <p:nvPr/>
        </p:nvSpPr>
        <p:spPr>
          <a:xfrm>
            <a:off x="1635727" y="2282768"/>
            <a:ext cx="2164466" cy="49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>
                <a:solidFill>
                  <a:srgbClr val="1B1B1B"/>
                </a:solidFill>
              </a:rPr>
              <a:t>Standard Invoices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26C742-1C44-6F0C-BE9C-8C869EF00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421" y="1313050"/>
            <a:ext cx="901078" cy="90107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798293-C6AC-E293-2398-E3BA892F4F7D}"/>
              </a:ext>
            </a:extLst>
          </p:cNvPr>
          <p:cNvSpPr txBox="1">
            <a:spLocks/>
          </p:cNvSpPr>
          <p:nvPr/>
        </p:nvSpPr>
        <p:spPr>
          <a:xfrm>
            <a:off x="1" y="64382"/>
            <a:ext cx="9144000" cy="522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accent2"/>
                </a:solidFill>
                <a:latin typeface="Founders Grotesk Medium" panose="020B0603030202060203" charset="0"/>
              </a:rPr>
              <a:t>Invoice solutions in D365 F&amp;O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B8C1D-C931-1CF1-BAC4-91A3CC6B2CD0}"/>
              </a:ext>
            </a:extLst>
          </p:cNvPr>
          <p:cNvSpPr txBox="1"/>
          <p:nvPr/>
        </p:nvSpPr>
        <p:spPr>
          <a:xfrm>
            <a:off x="279596" y="2984500"/>
            <a:ext cx="461665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1B1B1B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AU">
                <a:solidFill>
                  <a:srgbClr val="1B1B1B"/>
                </a:solidFill>
              </a:rPr>
              <a:t>Automated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95AC4-4B27-D0DA-E796-D619A588F29A}"/>
              </a:ext>
            </a:extLst>
          </p:cNvPr>
          <p:cNvSpPr txBox="1"/>
          <p:nvPr/>
        </p:nvSpPr>
        <p:spPr>
          <a:xfrm>
            <a:off x="279596" y="980205"/>
            <a:ext cx="461665" cy="1905000"/>
          </a:xfrm>
          <a:prstGeom prst="rect">
            <a:avLst/>
          </a:prstGeom>
          <a:solidFill>
            <a:srgbClr val="FFC000"/>
          </a:solidFill>
          <a:ln w="19050">
            <a:solidFill>
              <a:srgbClr val="1B1B1B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AU">
                <a:solidFill>
                  <a:srgbClr val="1B1B1B"/>
                </a:solidFill>
              </a:rPr>
              <a:t>Manual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26059-D627-C24F-A050-04C8A71FA5D2}"/>
              </a:ext>
            </a:extLst>
          </p:cNvPr>
          <p:cNvSpPr txBox="1"/>
          <p:nvPr/>
        </p:nvSpPr>
        <p:spPr>
          <a:xfrm>
            <a:off x="4768871" y="983728"/>
            <a:ext cx="4072485" cy="1905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rgbClr val="1B1B1B"/>
            </a:solidFill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C37C4-3256-8877-835D-9275D84E733B}"/>
              </a:ext>
            </a:extLst>
          </p:cNvPr>
          <p:cNvSpPr txBox="1"/>
          <p:nvPr/>
        </p:nvSpPr>
        <p:spPr>
          <a:xfrm rot="10800000">
            <a:off x="8379691" y="983375"/>
            <a:ext cx="461665" cy="1905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1B1B1B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AU">
                <a:solidFill>
                  <a:srgbClr val="1B1B1B"/>
                </a:solidFill>
              </a:rPr>
              <a:t>Other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A432EE1-306E-CCCE-5476-EA50C717CFF2}"/>
              </a:ext>
            </a:extLst>
          </p:cNvPr>
          <p:cNvSpPr txBox="1">
            <a:spLocks/>
          </p:cNvSpPr>
          <p:nvPr/>
        </p:nvSpPr>
        <p:spPr>
          <a:xfrm>
            <a:off x="4890304" y="1892460"/>
            <a:ext cx="3417574" cy="885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>
                <a:solidFill>
                  <a:srgbClr val="1B1B1B"/>
                </a:solidFill>
              </a:rPr>
              <a:t>3rd party Invoice software</a:t>
            </a:r>
          </a:p>
          <a:p>
            <a:pPr marL="0" indent="0" algn="ctr">
              <a:buNone/>
            </a:pPr>
            <a:r>
              <a:rPr lang="en-AU">
                <a:solidFill>
                  <a:srgbClr val="1B1B1B"/>
                </a:solidFill>
              </a:rPr>
              <a:t>Integration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508CC16-34DF-971B-783F-4F38A943907B}"/>
              </a:ext>
            </a:extLst>
          </p:cNvPr>
          <p:cNvSpPr/>
          <p:nvPr/>
        </p:nvSpPr>
        <p:spPr>
          <a:xfrm rot="10800000">
            <a:off x="4253697" y="1689904"/>
            <a:ext cx="711842" cy="266218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41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0DD299-EDE2-8ACC-3818-12C5E497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Invoicing / OCR solutions for D365 F&amp;O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0A2FB-7523-C101-28CE-5E6722348B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Eftsure inside Microsoft Invoice Capture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A1D39-7B33-103F-8759-762C51FB17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/>
              <a:t>Eftsure inside </a:t>
            </a:r>
            <a:r>
              <a:rPr lang="en-AU" err="1"/>
              <a:t>ExFlow</a:t>
            </a:r>
            <a:r>
              <a:rPr lang="en-AU"/>
              <a:t> from </a:t>
            </a:r>
            <a:r>
              <a:rPr lang="en-AU" err="1"/>
              <a:t>SignUp</a:t>
            </a:r>
            <a:r>
              <a:rPr lang="en-AU"/>
              <a:t> Software </a:t>
            </a:r>
          </a:p>
        </p:txBody>
      </p:sp>
      <p:pic>
        <p:nvPicPr>
          <p:cNvPr id="8" name="Picture 2" descr="Invoice Capture for Dynamics 365 Finance">
            <a:extLst>
              <a:ext uri="{FF2B5EF4-FFF2-40B4-BE49-F238E27FC236}">
                <a16:creationId xmlns:a16="http://schemas.microsoft.com/office/drawing/2014/main" id="{CD44A195-1C10-9624-CE29-A00AB369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44" y="1955484"/>
            <a:ext cx="999664" cy="9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BC3DE-63E2-22DC-E8AD-3AE6E1E32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4722" y="1849455"/>
            <a:ext cx="1281306" cy="1281306"/>
          </a:xfrm>
          <a:prstGeom prst="roundRect">
            <a:avLst>
              <a:gd name="adj" fmla="val 3569"/>
            </a:avLst>
          </a:prstGeom>
          <a:noFill/>
          <a:ln>
            <a:noFill/>
          </a:ln>
          <a:effectLst/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2733853-8529-6938-FED4-E37A0E046A86}"/>
              </a:ext>
            </a:extLst>
          </p:cNvPr>
          <p:cNvSpPr txBox="1">
            <a:spLocks/>
          </p:cNvSpPr>
          <p:nvPr/>
        </p:nvSpPr>
        <p:spPr>
          <a:xfrm>
            <a:off x="2628900" y="3253525"/>
            <a:ext cx="38862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Eftsure inside Microsoft D365 F&amp;O Invoices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26C742-1C44-6F0C-BE9C-8C869EF00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4322" y="3877368"/>
            <a:ext cx="1195356" cy="11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3C96-7C42-1D1A-8AFB-42E2C729B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A4B5606-8321-38AF-FBFE-B230CAA2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DC2899-D598-7D08-D774-FAE1513995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" y="193641"/>
            <a:ext cx="9144000" cy="52254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D365 F&amp;O standard invoices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CAF1C-FF49-B819-965D-1A9C8DDEF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2127"/>
          <a:stretch/>
        </p:blipFill>
        <p:spPr>
          <a:xfrm>
            <a:off x="164866" y="1447297"/>
            <a:ext cx="8420400" cy="18292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363C7F-3E4D-C107-6005-9326B7D6A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226" y="3702049"/>
            <a:ext cx="1195356" cy="11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54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3C96-7C42-1D1A-8AFB-42E2C729B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A4B5606-8321-38AF-FBFE-B230CAA2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DC2899-D598-7D08-D774-FAE1513995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" y="193641"/>
            <a:ext cx="9144000" cy="522545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accent2"/>
                </a:solidFill>
              </a:rPr>
              <a:t>Microsoft Invoice Capture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A1E94B-46DC-362F-88EB-81E4BF008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435"/>
          <a:stretch/>
        </p:blipFill>
        <p:spPr>
          <a:xfrm>
            <a:off x="216382" y="1121913"/>
            <a:ext cx="8686162" cy="3534866"/>
          </a:xfrm>
          <a:prstGeom prst="rect">
            <a:avLst/>
          </a:prstGeom>
        </p:spPr>
      </p:pic>
      <p:pic>
        <p:nvPicPr>
          <p:cNvPr id="1026" name="Picture 2" descr="Invoice Capture for Dynamics 365 Finance">
            <a:extLst>
              <a:ext uri="{FF2B5EF4-FFF2-40B4-BE49-F238E27FC236}">
                <a16:creationId xmlns:a16="http://schemas.microsoft.com/office/drawing/2014/main" id="{D726186E-77C0-6B5B-CB53-E30E1CBD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" y="3702049"/>
            <a:ext cx="1256755" cy="12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782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87A691-C2D6-D542-01B5-61B88645E3AA}"/>
              </a:ext>
            </a:extLst>
          </p:cNvPr>
          <p:cNvGrpSpPr/>
          <p:nvPr/>
        </p:nvGrpSpPr>
        <p:grpSpPr>
          <a:xfrm>
            <a:off x="1170716" y="1231692"/>
            <a:ext cx="6802568" cy="2680117"/>
            <a:chOff x="1190589" y="1318507"/>
            <a:chExt cx="6802568" cy="26801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9A285C-7752-5779-13A5-11A51E143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2471" y="1334782"/>
              <a:ext cx="2610686" cy="2663842"/>
            </a:xfrm>
            <a:prstGeom prst="roundRect">
              <a:avLst>
                <a:gd name="adj" fmla="val 35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322238" dist="38100" dir="2700000" sx="99939" sy="99939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3E8D4BA-1703-C4D0-EF53-C492A76EC091}"/>
                </a:ext>
              </a:extLst>
            </p:cNvPr>
            <p:cNvSpPr/>
            <p:nvPr/>
          </p:nvSpPr>
          <p:spPr>
            <a:xfrm>
              <a:off x="1190589" y="1318507"/>
              <a:ext cx="3946729" cy="2680117"/>
            </a:xfrm>
            <a:prstGeom prst="roundRect">
              <a:avLst>
                <a:gd name="adj" fmla="val 10602"/>
              </a:avLst>
            </a:prstGeom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89000">
                  <a:srgbClr val="EEF3F8"/>
                </a:gs>
              </a:gsLst>
            </a:gradFill>
            <a:effectLst>
              <a:outerShdw blurRad="240493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>
                      <a:lumMod val="25000"/>
                    </a:schemeClr>
                  </a:solidFill>
                  <a:latin typeface="Founders Grotesk Regular" panose="020B0503030202060203" pitchFamily="34" charset="77"/>
                </a:rPr>
                <a:t>Electronic onboarding, </a:t>
              </a:r>
            </a:p>
            <a:p>
              <a:pPr algn="ctr"/>
              <a:r>
                <a:rPr lang="en-US" sz="2000">
                  <a:solidFill>
                    <a:schemeClr val="accent5">
                      <a:lumMod val="25000"/>
                    </a:schemeClr>
                  </a:solidFill>
                  <a:latin typeface="Founders Grotesk Regular" panose="020B0503030202060203" pitchFamily="34" charset="77"/>
                </a:rPr>
                <a:t>Automated Invoicing, </a:t>
              </a:r>
            </a:p>
            <a:p>
              <a:pPr algn="ctr"/>
              <a:r>
                <a:rPr lang="en-US" sz="2000">
                  <a:solidFill>
                    <a:schemeClr val="accent5">
                      <a:lumMod val="25000"/>
                    </a:schemeClr>
                  </a:solidFill>
                  <a:latin typeface="Founders Grotesk Regular" panose="020B0503030202060203" pitchFamily="34" charset="77"/>
                </a:rPr>
                <a:t>Secure Payment :</a:t>
              </a:r>
            </a:p>
            <a:p>
              <a:pPr algn="ctr"/>
              <a:endParaRPr lang="en-US" sz="2000">
                <a:solidFill>
                  <a:schemeClr val="accent5">
                    <a:lumMod val="25000"/>
                  </a:schemeClr>
                </a:solidFill>
                <a:latin typeface="Founders Grotesk Regular" panose="020B0503030202060203" pitchFamily="34" charset="77"/>
              </a:endParaRPr>
            </a:p>
            <a:p>
              <a:pPr algn="ctr"/>
              <a:r>
                <a:rPr lang="en-US" sz="2400" i="1">
                  <a:solidFill>
                    <a:schemeClr val="accent2"/>
                  </a:solidFill>
                  <a:latin typeface="Founders Grotesk Regular" panose="020B0503030202060203" pitchFamily="34" charset="77"/>
                </a:rPr>
                <a:t>‘The Blueprint of the future</a:t>
              </a:r>
            </a:p>
            <a:p>
              <a:pPr algn="ctr"/>
              <a:r>
                <a:rPr lang="en-US" sz="2400" i="1">
                  <a:solidFill>
                    <a:schemeClr val="accent2"/>
                  </a:solidFill>
                  <a:latin typeface="Founders Grotesk Regular" panose="020B0503030202060203" pitchFamily="34" charset="77"/>
                </a:rPr>
                <a:t> of AP Departments’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429958-DC45-2F99-985C-3DF22FEC7B38}"/>
              </a:ext>
            </a:extLst>
          </p:cNvPr>
          <p:cNvSpPr txBox="1">
            <a:spLocks/>
          </p:cNvSpPr>
          <p:nvPr/>
        </p:nvSpPr>
        <p:spPr>
          <a:xfrm>
            <a:off x="1" y="193641"/>
            <a:ext cx="9144000" cy="522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2"/>
                </a:solidFill>
              </a:rPr>
              <a:t>eftsure inside </a:t>
            </a:r>
            <a:r>
              <a:rPr lang="en-US" sz="4400" dirty="0" err="1">
                <a:solidFill>
                  <a:schemeClr val="accent2"/>
                </a:solidFill>
              </a:rPr>
              <a:t>ExFlow</a:t>
            </a:r>
            <a:r>
              <a:rPr lang="en-US" sz="4400" dirty="0">
                <a:solidFill>
                  <a:schemeClr val="accent2"/>
                </a:solidFill>
              </a:rPr>
              <a:t> in D365 F&amp;O</a:t>
            </a:r>
          </a:p>
        </p:txBody>
      </p:sp>
    </p:spTree>
    <p:extLst>
      <p:ext uri="{BB962C8B-B14F-4D97-AF65-F5344CB8AC3E}">
        <p14:creationId xmlns:p14="http://schemas.microsoft.com/office/powerpoint/2010/main" val="38559753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3C96-7C42-1D1A-8AFB-42E2C729B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A4B5606-8321-38AF-FBFE-B230CAA2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D22C9-DB75-6A54-540C-C447ADA7D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26" y="716186"/>
            <a:ext cx="3734047" cy="2205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C893B-E2DC-4254-399D-AE937731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540" y="3026996"/>
            <a:ext cx="6670333" cy="1826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BC2FD-650E-F00C-69E6-AA33EC97D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27" y="716186"/>
            <a:ext cx="4402133" cy="1934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9631B0-6A21-8E17-862A-15B9B6F67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91" y="3814306"/>
            <a:ext cx="1226016" cy="1226016"/>
          </a:xfrm>
          <a:prstGeom prst="roundRect">
            <a:avLst>
              <a:gd name="adj" fmla="val 3569"/>
            </a:avLst>
          </a:prstGeom>
          <a:noFill/>
          <a:ln>
            <a:noFill/>
          </a:ln>
          <a:effectLst/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6675FC0-0E26-63FA-A17E-9E8BF60CFC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16524" y="0"/>
            <a:ext cx="8536500" cy="718087"/>
          </a:xfrm>
        </p:spPr>
        <p:txBody>
          <a:bodyPr>
            <a:noAutofit/>
          </a:bodyPr>
          <a:lstStyle/>
          <a:p>
            <a:pPr algn="ctr">
              <a:lnSpc>
                <a:spcPts val="3650"/>
              </a:lnSpc>
            </a:pPr>
            <a:r>
              <a:rPr lang="en-US" sz="4400">
                <a:solidFill>
                  <a:schemeClr val="accent2"/>
                </a:solidFill>
              </a:rPr>
              <a:t>eftsure inside </a:t>
            </a:r>
            <a:r>
              <a:rPr lang="en-US" sz="4400" err="1">
                <a:solidFill>
                  <a:schemeClr val="accent2"/>
                </a:solidFill>
              </a:rPr>
              <a:t>ExFlow</a:t>
            </a:r>
            <a:endParaRPr lang="en-US" sz="4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4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A04F984-05E5-60E5-B928-D0B501AD31D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80588" y="40098"/>
            <a:ext cx="8101090" cy="781735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accent2"/>
                </a:solidFill>
              </a:rPr>
              <a:t>D365 Partnerships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ADBB5-6C2A-0756-81E5-042C8CB9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4248" y="726439"/>
            <a:ext cx="6443873" cy="350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CAD8D-AC43-DD43-8111-309E192F25BF}"/>
              </a:ext>
            </a:extLst>
          </p:cNvPr>
          <p:cNvSpPr txBox="1"/>
          <p:nvPr/>
        </p:nvSpPr>
        <p:spPr>
          <a:xfrm>
            <a:off x="82296" y="726439"/>
            <a:ext cx="1819656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1424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0" err="1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ExFlow</a:t>
            </a:r>
            <a:r>
              <a:rPr lang="en-US" sz="1400" b="1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 FO AP Automation</a:t>
            </a:r>
          </a:p>
          <a:p>
            <a:endParaRPr lang="en-US" sz="1400" b="1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40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Accounts Payable and Invoice Process automation for Microsoft Dynamics 365 for Finance and Operation</a:t>
            </a:r>
            <a:endParaRPr lang="en-AU" sz="1400">
              <a:solidFill>
                <a:srgbClr val="1B1B1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695CB-A139-C311-7D89-836D85A6FCE1}"/>
              </a:ext>
            </a:extLst>
          </p:cNvPr>
          <p:cNvSpPr txBox="1"/>
          <p:nvPr/>
        </p:nvSpPr>
        <p:spPr>
          <a:xfrm>
            <a:off x="82296" y="2825301"/>
            <a:ext cx="1819656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1424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Xe Global Payments for D365 Finance</a:t>
            </a:r>
          </a:p>
          <a:p>
            <a:pPr algn="l"/>
            <a:endParaRPr lang="en-US" sz="1400" b="1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1400" b="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Simplify &amp; automate your global vendor payment process with a real-time embedded currency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2B88B-1563-B690-0CD4-1CB5AA416107}"/>
              </a:ext>
            </a:extLst>
          </p:cNvPr>
          <p:cNvSpPr txBox="1"/>
          <p:nvPr/>
        </p:nvSpPr>
        <p:spPr>
          <a:xfrm>
            <a:off x="1984248" y="4333406"/>
            <a:ext cx="6443873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1424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i="0" err="1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TheTestMart</a:t>
            </a:r>
            <a:endParaRPr lang="en-US" sz="1400" b="1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 sz="1400" b="1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1400" b="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Disruption-free, Automated Testing for Microsoft Dynamics 365, Powered by AI</a:t>
            </a:r>
          </a:p>
        </p:txBody>
      </p:sp>
    </p:spTree>
    <p:extLst>
      <p:ext uri="{BB962C8B-B14F-4D97-AF65-F5344CB8AC3E}">
        <p14:creationId xmlns:p14="http://schemas.microsoft.com/office/powerpoint/2010/main" val="1191217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Eftsure">
      <a:dk1>
        <a:srgbClr val="0D34FF"/>
      </a:dk1>
      <a:lt1>
        <a:srgbClr val="FCFFFE"/>
      </a:lt1>
      <a:dk2>
        <a:srgbClr val="8A8A8A"/>
      </a:dk2>
      <a:lt2>
        <a:srgbClr val="FDF9FF"/>
      </a:lt2>
      <a:accent1>
        <a:srgbClr val="B4E7FB"/>
      </a:accent1>
      <a:accent2>
        <a:srgbClr val="0A21A9"/>
      </a:accent2>
      <a:accent3>
        <a:srgbClr val="0D34FF"/>
      </a:accent3>
      <a:accent4>
        <a:srgbClr val="F4D5E2"/>
      </a:accent4>
      <a:accent5>
        <a:srgbClr val="D5D7D2"/>
      </a:accent5>
      <a:accent6>
        <a:srgbClr val="F3F6F7"/>
      </a:accent6>
      <a:hlink>
        <a:srgbClr val="0D34FF"/>
      </a:hlink>
      <a:folHlink>
        <a:srgbClr val="0A21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sture Template" id="{204657DD-B52C-AB42-807D-B6089BB5F532}" vid="{275C4A3A-CE96-C749-9ADF-F4A14357DD74}"/>
    </a:ext>
  </a:extLst>
</a:theme>
</file>

<file path=ppt/theme/theme2.xml><?xml version="1.0" encoding="utf-8"?>
<a:theme xmlns:a="http://schemas.openxmlformats.org/drawingml/2006/main" name="2_Office Theme">
  <a:themeElements>
    <a:clrScheme name="Eftsure">
      <a:dk1>
        <a:srgbClr val="0D34FF"/>
      </a:dk1>
      <a:lt1>
        <a:srgbClr val="FCFFFE"/>
      </a:lt1>
      <a:dk2>
        <a:srgbClr val="8A8A8A"/>
      </a:dk2>
      <a:lt2>
        <a:srgbClr val="FDF9FF"/>
      </a:lt2>
      <a:accent1>
        <a:srgbClr val="B4E7FB"/>
      </a:accent1>
      <a:accent2>
        <a:srgbClr val="0A21A9"/>
      </a:accent2>
      <a:accent3>
        <a:srgbClr val="0D34FF"/>
      </a:accent3>
      <a:accent4>
        <a:srgbClr val="F4D5E2"/>
      </a:accent4>
      <a:accent5>
        <a:srgbClr val="D5D7D2"/>
      </a:accent5>
      <a:accent6>
        <a:srgbClr val="F3F6F7"/>
      </a:accent6>
      <a:hlink>
        <a:srgbClr val="0D34FF"/>
      </a:hlink>
      <a:folHlink>
        <a:srgbClr val="0A21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tsure-ppt-template" id="{1135A532-C1E6-BA42-9C6A-C30D0AD9D9A2}" vid="{85D6633A-FC2A-8246-9A3E-7919B7FCEB22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Regular"/>
            <a:ea typeface="Founders Grotesk Regular"/>
            <a:cs typeface="Founders Grotesk Regular"/>
            <a:sym typeface="Founders Grotes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BA648DB48B84088AAE68278C72C2A" ma:contentTypeVersion="14" ma:contentTypeDescription="Create a new document." ma:contentTypeScope="" ma:versionID="f762fbde7d8c9ab77d91935d51dbc1d1">
  <xsd:schema xmlns:xsd="http://www.w3.org/2001/XMLSchema" xmlns:xs="http://www.w3.org/2001/XMLSchema" xmlns:p="http://schemas.microsoft.com/office/2006/metadata/properties" xmlns:ns2="276e1a80-dea0-4716-a712-163c7fb77bcc" xmlns:ns3="809c3567-5727-45c4-93a1-7c0606aaf725" targetNamespace="http://schemas.microsoft.com/office/2006/metadata/properties" ma:root="true" ma:fieldsID="588a66a42d8f538d9385eb2a8428dc8e" ns2:_="" ns3:_="">
    <xsd:import namespace="276e1a80-dea0-4716-a712-163c7fb77bcc"/>
    <xsd:import namespace="809c3567-5727-45c4-93a1-7c0606aaf7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e1a80-dea0-4716-a712-163c7fb77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08a445a-48b4-45a4-9d15-7ddbd0d06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3567-5727-45c4-93a1-7c0606aaf72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80d182-f291-43c9-bdec-3d9e50a29e41}" ma:internalName="TaxCatchAll" ma:showField="CatchAllData" ma:web="809c3567-5727-45c4-93a1-7c0606aaf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09c3567-5727-45c4-93a1-7c0606aaf725">
      <UserInfo>
        <DisplayName>All Users (windows)</DisplayName>
        <AccountId>28</AccountId>
        <AccountType/>
      </UserInfo>
      <UserInfo>
        <DisplayName>Trang Tran</DisplayName>
        <AccountId>12</AccountId>
        <AccountType/>
      </UserInfo>
      <UserInfo>
        <DisplayName>Berengere Peignoux</DisplayName>
        <AccountId>35</AccountId>
        <AccountType/>
      </UserInfo>
    </SharedWithUsers>
    <lcf76f155ced4ddcb4097134ff3c332f xmlns="276e1a80-dea0-4716-a712-163c7fb77bcc">
      <Terms xmlns="http://schemas.microsoft.com/office/infopath/2007/PartnerControls"/>
    </lcf76f155ced4ddcb4097134ff3c332f>
    <TaxCatchAll xmlns="809c3567-5727-45c4-93a1-7c0606aaf725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99214-24BF-48C5-8134-F7660CE34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e1a80-dea0-4716-a712-163c7fb77bcc"/>
    <ds:schemaRef ds:uri="809c3567-5727-45c4-93a1-7c0606aaf7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C8116A-879C-467C-B102-21732E10811F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809c3567-5727-45c4-93a1-7c0606aaf725"/>
    <ds:schemaRef ds:uri="http://purl.org/dc/dcmitype/"/>
    <ds:schemaRef ds:uri="276e1a80-dea0-4716-a712-163c7fb77b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A7AB07D-EC7A-4C34-A410-56C644C1B8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bd51768-b525-4dce-8413-3eb21f201c1f}" enabled="0" method="" siteId="{cbd51768-b525-4dce-8413-3eb21f201c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281</Words>
  <Application>Microsoft Office PowerPoint</Application>
  <PresentationFormat>On-screen Show (16:9)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Segoe UI</vt:lpstr>
      <vt:lpstr>Calibri Light</vt:lpstr>
      <vt:lpstr>Calibri</vt:lpstr>
      <vt:lpstr>Founders Grotesk Regular</vt:lpstr>
      <vt:lpstr>Arial</vt:lpstr>
      <vt:lpstr>Founders Grotesk Semibold</vt:lpstr>
      <vt:lpstr>Founders Grotesk Medium</vt:lpstr>
      <vt:lpstr>Office Theme</vt:lpstr>
      <vt:lpstr>2_Office Theme</vt:lpstr>
      <vt:lpstr>PowerPoint Presentation</vt:lpstr>
      <vt:lpstr>PowerPoint Presentation</vt:lpstr>
      <vt:lpstr>Invoicing / OCR solutions for D365 F&amp;O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Levinsohn</dc:creator>
  <cp:lastModifiedBy>Gregory Peignoux</cp:lastModifiedBy>
  <cp:revision>9</cp:revision>
  <cp:lastPrinted>2023-08-16T13:25:12Z</cp:lastPrinted>
  <dcterms:created xsi:type="dcterms:W3CDTF">2022-12-04T23:34:03Z</dcterms:created>
  <dcterms:modified xsi:type="dcterms:W3CDTF">2025-08-12T22:54:38Z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0x01010075EBA648DB48B84088AAE68278C72C2A</vt:lpwstr>
  </property>
  <property fmtid="{D5CDD505-2E9C-101B-9397-08002B2CF9AE}" pid="3" name="MediaServiceImageTags">
    <vt:lpwstr/>
  </property>
</Properties>
</file>