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939" r:id="rId4"/>
  </p:sldMasterIdLst>
  <p:notesMasterIdLst>
    <p:notesMasterId r:id="rId29"/>
  </p:notesMasterIdLst>
  <p:sldIdLst>
    <p:sldId id="902" r:id="rId5"/>
    <p:sldId id="903" r:id="rId6"/>
    <p:sldId id="1090" r:id="rId7"/>
    <p:sldId id="944" r:id="rId8"/>
    <p:sldId id="260" r:id="rId9"/>
    <p:sldId id="1508" r:id="rId10"/>
    <p:sldId id="1047" r:id="rId11"/>
    <p:sldId id="904" r:id="rId12"/>
    <p:sldId id="1062" r:id="rId13"/>
    <p:sldId id="905" r:id="rId14"/>
    <p:sldId id="906" r:id="rId15"/>
    <p:sldId id="1008" r:id="rId16"/>
    <p:sldId id="1091" r:id="rId17"/>
    <p:sldId id="1007" r:id="rId18"/>
    <p:sldId id="1048" r:id="rId19"/>
    <p:sldId id="1009" r:id="rId20"/>
    <p:sldId id="1010" r:id="rId21"/>
    <p:sldId id="1011" r:id="rId22"/>
    <p:sldId id="1012" r:id="rId23"/>
    <p:sldId id="1089" r:id="rId24"/>
    <p:sldId id="1049" r:id="rId25"/>
    <p:sldId id="908" r:id="rId26"/>
    <p:sldId id="1419" r:id="rId27"/>
    <p:sldId id="1092" r:id="rId28"/>
  </p:sldIdLst>
  <p:sldSz cx="9144000" cy="5143500" type="screen16x9"/>
  <p:notesSz cx="6888163" cy="10018713"/>
  <p:embeddedFontLst>
    <p:embeddedFont>
      <p:font typeface="Founders Grotesk Light" panose="020B0303030202060203" charset="0"/>
      <p:regular r:id="rId30"/>
      <p:bold r:id="rId31"/>
      <p:italic r:id="rId32"/>
    </p:embeddedFont>
    <p:embeddedFont>
      <p:font typeface="Founders Grotesk Medium" panose="020B0603030202060203" charset="0"/>
      <p:regular r:id="rId33"/>
      <p:bold r:id="rId34"/>
      <p:italic r:id="rId35"/>
    </p:embeddedFont>
    <p:embeddedFont>
      <p:font typeface="Founders Grotesk Regular" panose="020B0503030202060203" charset="0"/>
      <p:regular r:id="rId36"/>
      <p:bold r:id="rId37"/>
      <p: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ita Best" initials="AB" lastIdx="1" clrIdx="0">
    <p:extLst>
      <p:ext uri="{19B8F6BF-5375-455C-9EA6-DF929625EA0E}">
        <p15:presenceInfo xmlns:p15="http://schemas.microsoft.com/office/powerpoint/2012/main" userId="S::anita@abde.com.au::64621cb9-c025-4ffd-94c6-aa4ad09b91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7FB"/>
    <a:srgbClr val="1871B9"/>
    <a:srgbClr val="E3F034"/>
    <a:srgbClr val="314249"/>
    <a:srgbClr val="FFFFFF"/>
    <a:srgbClr val="F5D5E3"/>
    <a:srgbClr val="D5D7D2"/>
    <a:srgbClr val="EEF3F8"/>
    <a:srgbClr val="F5F6F9"/>
    <a:srgbClr val="EB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84FFC7-7E04-4056-8D83-D01D07633C7D}" v="1985" dt="2025-09-16T01:34:17.05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miter lim="800000"/>
            </a:ln>
          </a:left>
          <a:right>
            <a:ln w="12700" cap="flat">
              <a:solidFill>
                <a:schemeClr val="accent3"/>
              </a:solidFill>
              <a:prstDash val="solid"/>
              <a:miter lim="8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miter lim="8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800000"/>
            </a:ln>
          </a:top>
          <a:bottom>
            <a:ln w="12700" cap="flat">
              <a:solidFill>
                <a:schemeClr val="accent3"/>
              </a:solidFill>
              <a:prstDash val="solid"/>
              <a:miter lim="8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1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</p:spPr>
        <p:txBody>
          <a:bodyPr lIns="96606" tIns="48303" rIns="96606" bIns="48303"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918422" y="4758889"/>
            <a:ext cx="5051320" cy="4508421"/>
          </a:xfrm>
          <a:prstGeom prst="rect">
            <a:avLst/>
          </a:prstGeom>
        </p:spPr>
        <p:txBody>
          <a:bodyPr lIns="96606" tIns="48303" rIns="96606" bIns="48303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53832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85800" latinLnBrk="0">
      <a:defRPr sz="900">
        <a:latin typeface="+mn-lt"/>
        <a:ea typeface="+mn-ea"/>
        <a:cs typeface="+mn-cs"/>
        <a:sym typeface="Calibri"/>
      </a:defRPr>
    </a:lvl1pPr>
    <a:lvl2pPr indent="85725" defTabSz="685800" latinLnBrk="0">
      <a:defRPr sz="900">
        <a:latin typeface="+mn-lt"/>
        <a:ea typeface="+mn-ea"/>
        <a:cs typeface="+mn-cs"/>
        <a:sym typeface="Calibri"/>
      </a:defRPr>
    </a:lvl2pPr>
    <a:lvl3pPr indent="171450" defTabSz="685800" latinLnBrk="0">
      <a:defRPr sz="900">
        <a:latin typeface="+mn-lt"/>
        <a:ea typeface="+mn-ea"/>
        <a:cs typeface="+mn-cs"/>
        <a:sym typeface="Calibri"/>
      </a:defRPr>
    </a:lvl3pPr>
    <a:lvl4pPr indent="257175" defTabSz="685800" latinLnBrk="0">
      <a:defRPr sz="900">
        <a:latin typeface="+mn-lt"/>
        <a:ea typeface="+mn-ea"/>
        <a:cs typeface="+mn-cs"/>
        <a:sym typeface="Calibri"/>
      </a:defRPr>
    </a:lvl4pPr>
    <a:lvl5pPr indent="342900" defTabSz="685800" latinLnBrk="0">
      <a:defRPr sz="900">
        <a:latin typeface="+mn-lt"/>
        <a:ea typeface="+mn-ea"/>
        <a:cs typeface="+mn-cs"/>
        <a:sym typeface="Calibri"/>
      </a:defRPr>
    </a:lvl5pPr>
    <a:lvl6pPr indent="428625" defTabSz="685800" latinLnBrk="0">
      <a:defRPr sz="900">
        <a:latin typeface="+mn-lt"/>
        <a:ea typeface="+mn-ea"/>
        <a:cs typeface="+mn-cs"/>
        <a:sym typeface="Calibri"/>
      </a:defRPr>
    </a:lvl6pPr>
    <a:lvl7pPr indent="514350" defTabSz="685800" latinLnBrk="0">
      <a:defRPr sz="900">
        <a:latin typeface="+mn-lt"/>
        <a:ea typeface="+mn-ea"/>
        <a:cs typeface="+mn-cs"/>
        <a:sym typeface="Calibri"/>
      </a:defRPr>
    </a:lvl7pPr>
    <a:lvl8pPr indent="600075" defTabSz="685800" latinLnBrk="0">
      <a:defRPr sz="900">
        <a:latin typeface="+mn-lt"/>
        <a:ea typeface="+mn-ea"/>
        <a:cs typeface="+mn-cs"/>
        <a:sym typeface="Calibri"/>
      </a:defRPr>
    </a:lvl8pPr>
    <a:lvl9pPr indent="685800" defTabSz="685800" latinLnBrk="0">
      <a:defRPr sz="9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19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25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82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EFD8-38AF-143D-79C7-A48C17A30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1248C-6D2B-432B-2586-57090EADC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60BB48-CA34-954B-C4D2-58DCA6D0B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32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C0A2A-801B-E9C3-EF36-44FE56595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56AAAF-943F-7A50-B40B-76F471950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886F8-B381-9C95-A61C-BBA9D54D6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20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3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2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58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16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E228E-EE2A-CAC2-E4D5-89F394E9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A8465-093B-445E-4A7F-FB18FC232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01BBA-B3D1-6746-FB46-22C8CDE0F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461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68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91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06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291BF-A38E-F8AE-473E-C6383EB7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062977-4E94-E8BA-98AC-8F9E15DAC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380C9A-7F07-B8EB-CBCE-75443B429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</a:t>
            </a:r>
            <a:r>
              <a:rPr lang="en-US" b="1"/>
              <a:t>XX, </a:t>
            </a:r>
            <a:r>
              <a:rPr lang="en-US"/>
              <a:t>have you heard of </a:t>
            </a:r>
            <a:r>
              <a:rPr lang="en-US" err="1"/>
              <a:t>eftsure</a:t>
            </a:r>
            <a:r>
              <a:rPr lang="en-US"/>
              <a:t> before? </a:t>
            </a:r>
          </a:p>
          <a:p>
            <a:r>
              <a:rPr lang="en-US"/>
              <a:t>- Overview: run you through in 3 main parts:</a:t>
            </a:r>
          </a:p>
          <a:p>
            <a:r>
              <a:rPr lang="en-US"/>
              <a:t>- Who is </a:t>
            </a:r>
            <a:r>
              <a:rPr lang="en-US" err="1"/>
              <a:t>eftsure</a:t>
            </a:r>
            <a:r>
              <a:rPr lang="en-US"/>
              <a:t>?</a:t>
            </a:r>
          </a:p>
          <a:p>
            <a:r>
              <a:rPr lang="en-US"/>
              <a:t>- Case studies and fraud trends in the business market (to show you how our solution can help mitigate these things happening to you)</a:t>
            </a:r>
          </a:p>
          <a:p>
            <a:r>
              <a:rPr lang="en-US"/>
              <a:t>- Then, finally the product and how it will provide a solution. </a:t>
            </a:r>
          </a:p>
          <a:p>
            <a:r>
              <a:rPr lang="en-US" i="1"/>
              <a:t>How does that sound to you?  Please feel free to jump in if you have any questions.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Introduction – bit about me (ex-big 4 CA)</a:t>
            </a:r>
            <a:endParaRPr lang="en-US" i="1"/>
          </a:p>
          <a:p>
            <a:endParaRPr lang="en-US"/>
          </a:p>
          <a:p>
            <a:r>
              <a:rPr lang="en-US" b="0"/>
              <a:t>Quick summary of who </a:t>
            </a:r>
            <a:r>
              <a:rPr lang="en-US" b="0" err="1"/>
              <a:t>eftsure</a:t>
            </a:r>
            <a:r>
              <a:rPr lang="en-US" b="0"/>
              <a:t> is we are a </a:t>
            </a:r>
            <a:r>
              <a:rPr lang="en-US" b="1" i="0" u="sng">
                <a:solidFill>
                  <a:srgbClr val="FF0000"/>
                </a:solidFill>
              </a:rPr>
              <a:t>pioneering</a:t>
            </a:r>
            <a:r>
              <a:rPr lang="en-US" b="0"/>
              <a:t>.. fintech company founded to mitigate </a:t>
            </a:r>
            <a:r>
              <a:rPr lang="en-US" b="0" u="sng"/>
              <a:t>against payment fraud &amp; error</a:t>
            </a:r>
            <a:r>
              <a:rPr lang="en-US" b="0"/>
              <a:t>. We were founded 10 years ago by the team… (change slides)…..</a:t>
            </a:r>
          </a:p>
          <a:p>
            <a:endParaRPr lang="en-US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D5D63-1F64-E2BC-60A2-71ABF62D9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79B6F-E323-4A4C-8381-E2F0DC48D5CA}" type="slidenum">
              <a:rPr kumimoji="0" lang="en-AU" sz="4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Calibri"/>
                <a:sym typeface="Helvetica Neue"/>
              </a:rPr>
              <a:pPr marL="0" marR="0" lvl="0" indent="0" algn="l" defTabSz="2438338" rtl="0" eaLnBrk="1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Calibri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16461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66233-62F0-BBA4-190E-C1626EFCB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CB6AC-ED53-1A73-BDC0-CAF2ACD04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8F20D-E402-63A6-A24D-32A0A4691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3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E2022-DC7D-9D5E-E784-8F1C7880E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2FAD6-59A6-8974-75F4-00B66B8C72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A16E2-EE93-3D80-9755-ACAEDCB1C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7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800" rtl="0" latinLnBrk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5EA7A-A0E3-10BA-B07E-BC64D3CB6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3736B-E716-B386-EDDA-12F8F2B9E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835A17-2E27-C9E3-8D65-7D52B7B2F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6702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1"/>
          </a:p>
        </p:txBody>
      </p:sp>
    </p:spTree>
    <p:extLst>
      <p:ext uri="{BB962C8B-B14F-4D97-AF65-F5344CB8AC3E}">
        <p14:creationId xmlns:p14="http://schemas.microsoft.com/office/powerpoint/2010/main" val="305194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03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29D64-1DA5-6249-4A03-0040A3E68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E5D73-0524-34CD-4BBD-C89487793B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D0B7F-F495-D2A1-E34C-79803F959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066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9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717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5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40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479" y="283577"/>
            <a:ext cx="6260845" cy="408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2550"/>
              </a:lnSpc>
              <a:spcBef>
                <a:spcPts val="0"/>
              </a:spcBef>
              <a:buSzTx/>
              <a:buFontTx/>
              <a:buNone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1pPr>
            <a:lvl2pPr marL="585788" indent="-242888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2pPr>
            <a:lvl3pPr marL="977264" indent="-291464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3pPr>
            <a:lvl4pPr marL="1352550" indent="-323850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4pPr>
            <a:lvl5pPr marL="1695450" indent="-323850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22321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40257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heading to go here"/>
          <p:cNvSpPr txBox="1">
            <a:spLocks noGrp="1"/>
          </p:cNvSpPr>
          <p:nvPr>
            <p:ph type="body" sz="quarter" idx="13"/>
          </p:nvPr>
        </p:nvSpPr>
        <p:spPr>
          <a:xfrm>
            <a:off x="278479" y="283577"/>
            <a:ext cx="6260843" cy="408957"/>
          </a:xfrm>
          <a:prstGeom prst="rect">
            <a:avLst/>
          </a:prstGeom>
          <a:ln w="12700"/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SzTx/>
              <a:buFontTx/>
              <a:buNone/>
              <a:defRPr sz="2600" b="0" i="0" spc="-68">
                <a:solidFill>
                  <a:srgbClr val="224BFF"/>
                </a:solidFill>
                <a:latin typeface="Founders Grotesk Medium" panose="020B0503030202060203" pitchFamily="34" charset="77"/>
                <a:ea typeface="Founders Grotesk Medium" panose="020B0503030202060203" pitchFamily="34" charset="77"/>
                <a:cs typeface="Founders Grotesk Medium" panose="020B0503030202060203" pitchFamily="34" charset="77"/>
                <a:sym typeface="Messina Serif"/>
              </a:defRPr>
            </a:lvl1pPr>
          </a:lstStyle>
          <a:p>
            <a:r>
              <a:t>Text heading to go here</a:t>
            </a:r>
          </a:p>
        </p:txBody>
      </p:sp>
    </p:spTree>
    <p:extLst>
      <p:ext uri="{BB962C8B-B14F-4D97-AF65-F5344CB8AC3E}">
        <p14:creationId xmlns:p14="http://schemas.microsoft.com/office/powerpoint/2010/main" val="63697862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1535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9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6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2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2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28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6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1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7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F5F6F9">
                <a:lumMod val="73000"/>
                <a:lumOff val="27000"/>
                <a:alpha val="83000"/>
              </a:srgbClr>
            </a:gs>
            <a:gs pos="9000">
              <a:srgbClr val="C6E6FF">
                <a:alpha val="41000"/>
              </a:srgbClr>
            </a:gs>
            <a:gs pos="100000">
              <a:srgbClr val="C6E6FF">
                <a:alpha val="82332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4468-34A4-894D-A252-A9020F1966E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64" r:id="rId13"/>
    <p:sldLayoutId id="2147483965" r:id="rId14"/>
    <p:sldLayoutId id="214748396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7.png"/><Relationship Id="rId4" Type="http://schemas.openxmlformats.org/officeDocument/2006/relationships/hyperlink" Target="https://docs.microsoft.com/en-us/dynamics365/fin-ops-core/dev-itpro/data-entities/data-entiti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8.png"/><Relationship Id="rId4" Type="http://schemas.openxmlformats.org/officeDocument/2006/relationships/hyperlink" Target="https://learn.microsoft.com/en-us/dynamics365/fin-ops-core/dev-itpro/business-events/home-pag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9.png"/><Relationship Id="rId4" Type="http://schemas.openxmlformats.org/officeDocument/2006/relationships/hyperlink" Target="https://docs.microsoft.com/en-us/dynamics365/unified-operations/dev-itpro/extensibility/extensible-code-delegate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3.jpeg"/><Relationship Id="rId4" Type="http://schemas.openxmlformats.org/officeDocument/2006/relationships/hyperlink" Target="https://docs.microsoft.com/en-us/dynamics365/fin-ops-core/dev-itpro/lcs-solutions/app-validation-lcs-solution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cs.microsoft.com/en-us/dynamics365/fin-ops-core/dev-itpro/sysadmin/role-based-security" TargetMode="External"/><Relationship Id="rId4" Type="http://schemas.openxmlformats.org/officeDocument/2006/relationships/image" Target="../media/image2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7.png"/><Relationship Id="rId7" Type="http://schemas.openxmlformats.org/officeDocument/2006/relationships/image" Target="../media/image2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295.png"/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12" Type="http://schemas.openxmlformats.org/officeDocument/2006/relationships/image" Target="../media/image2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8.png"/><Relationship Id="rId11" Type="http://schemas.openxmlformats.org/officeDocument/2006/relationships/image" Target="../media/image293.png"/><Relationship Id="rId5" Type="http://schemas.openxmlformats.org/officeDocument/2006/relationships/image" Target="../media/image287.png"/><Relationship Id="rId15" Type="http://schemas.openxmlformats.org/officeDocument/2006/relationships/image" Target="../media/image297.jpeg"/><Relationship Id="rId10" Type="http://schemas.openxmlformats.org/officeDocument/2006/relationships/image" Target="../media/image292.png"/><Relationship Id="rId4" Type="http://schemas.openxmlformats.org/officeDocument/2006/relationships/image" Target="../media/image286.png"/><Relationship Id="rId9" Type="http://schemas.openxmlformats.org/officeDocument/2006/relationships/image" Target="../media/image291.png"/><Relationship Id="rId14" Type="http://schemas.openxmlformats.org/officeDocument/2006/relationships/image" Target="../media/image2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" Type="http://schemas.openxmlformats.org/officeDocument/2006/relationships/image" Target="../media/image11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56" Type="http://schemas.openxmlformats.org/officeDocument/2006/relationships/image" Target="../media/image62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png"/><Relationship Id="rId57" Type="http://schemas.openxmlformats.org/officeDocument/2006/relationships/image" Target="../media/image63.png"/><Relationship Id="rId10" Type="http://schemas.openxmlformats.org/officeDocument/2006/relationships/image" Target="../media/image16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8.png"/><Relationship Id="rId21" Type="http://schemas.openxmlformats.org/officeDocument/2006/relationships/image" Target="../media/image82.png"/><Relationship Id="rId42" Type="http://schemas.openxmlformats.org/officeDocument/2006/relationships/image" Target="../media/image103.jpeg"/><Relationship Id="rId63" Type="http://schemas.openxmlformats.org/officeDocument/2006/relationships/image" Target="../media/image124.png"/><Relationship Id="rId84" Type="http://schemas.openxmlformats.org/officeDocument/2006/relationships/image" Target="../media/image145.png"/><Relationship Id="rId138" Type="http://schemas.openxmlformats.org/officeDocument/2006/relationships/image" Target="../media/image184.png"/><Relationship Id="rId107" Type="http://schemas.openxmlformats.org/officeDocument/2006/relationships/image" Target="../media/image50.png"/><Relationship Id="rId11" Type="http://schemas.openxmlformats.org/officeDocument/2006/relationships/image" Target="../media/image36.png"/><Relationship Id="rId32" Type="http://schemas.openxmlformats.org/officeDocument/2006/relationships/image" Target="../media/image93.png"/><Relationship Id="rId37" Type="http://schemas.openxmlformats.org/officeDocument/2006/relationships/image" Target="../media/image98.tif"/><Relationship Id="rId53" Type="http://schemas.openxmlformats.org/officeDocument/2006/relationships/image" Target="../media/image114.png"/><Relationship Id="rId58" Type="http://schemas.openxmlformats.org/officeDocument/2006/relationships/image" Target="../media/image119.png"/><Relationship Id="rId74" Type="http://schemas.openxmlformats.org/officeDocument/2006/relationships/image" Target="../media/image135.png"/><Relationship Id="rId79" Type="http://schemas.openxmlformats.org/officeDocument/2006/relationships/image" Target="../media/image140.png"/><Relationship Id="rId102" Type="http://schemas.openxmlformats.org/officeDocument/2006/relationships/image" Target="../media/image57.png"/><Relationship Id="rId123" Type="http://schemas.openxmlformats.org/officeDocument/2006/relationships/image" Target="../media/image44.png"/><Relationship Id="rId128" Type="http://schemas.openxmlformats.org/officeDocument/2006/relationships/image" Target="../media/image174.png"/><Relationship Id="rId5" Type="http://schemas.openxmlformats.org/officeDocument/2006/relationships/image" Target="../media/image67.png"/><Relationship Id="rId90" Type="http://schemas.openxmlformats.org/officeDocument/2006/relationships/image" Target="../media/image151.png"/><Relationship Id="rId95" Type="http://schemas.openxmlformats.org/officeDocument/2006/relationships/image" Target="../media/image156.png"/><Relationship Id="rId22" Type="http://schemas.openxmlformats.org/officeDocument/2006/relationships/image" Target="../media/image83.png"/><Relationship Id="rId27" Type="http://schemas.openxmlformats.org/officeDocument/2006/relationships/image" Target="../media/image88.tif"/><Relationship Id="rId43" Type="http://schemas.openxmlformats.org/officeDocument/2006/relationships/image" Target="../media/image104.png"/><Relationship Id="rId48" Type="http://schemas.openxmlformats.org/officeDocument/2006/relationships/image" Target="../media/image109.png"/><Relationship Id="rId64" Type="http://schemas.openxmlformats.org/officeDocument/2006/relationships/image" Target="../media/image125.png"/><Relationship Id="rId69" Type="http://schemas.openxmlformats.org/officeDocument/2006/relationships/image" Target="../media/image130.png"/><Relationship Id="rId113" Type="http://schemas.openxmlformats.org/officeDocument/2006/relationships/image" Target="../media/image166.png"/><Relationship Id="rId118" Type="http://schemas.openxmlformats.org/officeDocument/2006/relationships/image" Target="../media/image49.png"/><Relationship Id="rId134" Type="http://schemas.openxmlformats.org/officeDocument/2006/relationships/image" Target="../media/image180.png"/><Relationship Id="rId139" Type="http://schemas.openxmlformats.org/officeDocument/2006/relationships/image" Target="../media/image185.png"/><Relationship Id="rId80" Type="http://schemas.openxmlformats.org/officeDocument/2006/relationships/image" Target="../media/image141.png"/><Relationship Id="rId85" Type="http://schemas.openxmlformats.org/officeDocument/2006/relationships/image" Target="../media/image146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33" Type="http://schemas.openxmlformats.org/officeDocument/2006/relationships/image" Target="../media/image94.png"/><Relationship Id="rId38" Type="http://schemas.openxmlformats.org/officeDocument/2006/relationships/image" Target="../media/image99.jpeg"/><Relationship Id="rId59" Type="http://schemas.openxmlformats.org/officeDocument/2006/relationships/image" Target="../media/image120.png"/><Relationship Id="rId103" Type="http://schemas.openxmlformats.org/officeDocument/2006/relationships/image" Target="../media/image163.png"/><Relationship Id="rId108" Type="http://schemas.openxmlformats.org/officeDocument/2006/relationships/image" Target="../media/image38.png"/><Relationship Id="rId124" Type="http://schemas.openxmlformats.org/officeDocument/2006/relationships/image" Target="../media/image170.png"/><Relationship Id="rId129" Type="http://schemas.openxmlformats.org/officeDocument/2006/relationships/image" Target="../media/image175.png"/><Relationship Id="rId54" Type="http://schemas.openxmlformats.org/officeDocument/2006/relationships/image" Target="../media/image115.png"/><Relationship Id="rId70" Type="http://schemas.openxmlformats.org/officeDocument/2006/relationships/image" Target="../media/image131.png"/><Relationship Id="rId75" Type="http://schemas.openxmlformats.org/officeDocument/2006/relationships/image" Target="../media/image136.png"/><Relationship Id="rId91" Type="http://schemas.openxmlformats.org/officeDocument/2006/relationships/image" Target="../media/image152.png"/><Relationship Id="rId96" Type="http://schemas.openxmlformats.org/officeDocument/2006/relationships/image" Target="../media/image157.png"/><Relationship Id="rId140" Type="http://schemas.openxmlformats.org/officeDocument/2006/relationships/image" Target="../media/image18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49" Type="http://schemas.openxmlformats.org/officeDocument/2006/relationships/image" Target="../media/image110.png"/><Relationship Id="rId114" Type="http://schemas.openxmlformats.org/officeDocument/2006/relationships/image" Target="../media/image45.png"/><Relationship Id="rId119" Type="http://schemas.openxmlformats.org/officeDocument/2006/relationships/image" Target="../media/image48.png"/><Relationship Id="rId44" Type="http://schemas.openxmlformats.org/officeDocument/2006/relationships/image" Target="../media/image105.png"/><Relationship Id="rId60" Type="http://schemas.openxmlformats.org/officeDocument/2006/relationships/image" Target="../media/image121.png"/><Relationship Id="rId65" Type="http://schemas.openxmlformats.org/officeDocument/2006/relationships/image" Target="../media/image126.png"/><Relationship Id="rId81" Type="http://schemas.openxmlformats.org/officeDocument/2006/relationships/image" Target="../media/image142.png"/><Relationship Id="rId86" Type="http://schemas.openxmlformats.org/officeDocument/2006/relationships/image" Target="../media/image147.png"/><Relationship Id="rId130" Type="http://schemas.openxmlformats.org/officeDocument/2006/relationships/image" Target="../media/image176.png"/><Relationship Id="rId135" Type="http://schemas.openxmlformats.org/officeDocument/2006/relationships/image" Target="../media/image181.png"/><Relationship Id="rId13" Type="http://schemas.openxmlformats.org/officeDocument/2006/relationships/image" Target="../media/image74.tif"/><Relationship Id="rId18" Type="http://schemas.openxmlformats.org/officeDocument/2006/relationships/image" Target="../media/image79.png"/><Relationship Id="rId39" Type="http://schemas.openxmlformats.org/officeDocument/2006/relationships/image" Target="../media/image100.png"/><Relationship Id="rId109" Type="http://schemas.openxmlformats.org/officeDocument/2006/relationships/image" Target="../media/image165.png"/><Relationship Id="rId34" Type="http://schemas.openxmlformats.org/officeDocument/2006/relationships/image" Target="../media/image95.jpeg"/><Relationship Id="rId50" Type="http://schemas.openxmlformats.org/officeDocument/2006/relationships/image" Target="../media/image111.png"/><Relationship Id="rId55" Type="http://schemas.openxmlformats.org/officeDocument/2006/relationships/image" Target="../media/image116.png"/><Relationship Id="rId76" Type="http://schemas.openxmlformats.org/officeDocument/2006/relationships/image" Target="../media/image137.png"/><Relationship Id="rId97" Type="http://schemas.openxmlformats.org/officeDocument/2006/relationships/image" Target="../media/image158.png"/><Relationship Id="rId104" Type="http://schemas.openxmlformats.org/officeDocument/2006/relationships/image" Target="../media/image33.png"/><Relationship Id="rId120" Type="http://schemas.openxmlformats.org/officeDocument/2006/relationships/image" Target="../media/image56.png"/><Relationship Id="rId125" Type="http://schemas.openxmlformats.org/officeDocument/2006/relationships/image" Target="../media/image171.png"/><Relationship Id="rId141" Type="http://schemas.openxmlformats.org/officeDocument/2006/relationships/image" Target="../media/image187.png"/><Relationship Id="rId7" Type="http://schemas.openxmlformats.org/officeDocument/2006/relationships/image" Target="../media/image69.png"/><Relationship Id="rId71" Type="http://schemas.openxmlformats.org/officeDocument/2006/relationships/image" Target="../media/image132.png"/><Relationship Id="rId92" Type="http://schemas.openxmlformats.org/officeDocument/2006/relationships/image" Target="../media/image153.png"/><Relationship Id="rId2" Type="http://schemas.openxmlformats.org/officeDocument/2006/relationships/image" Target="../media/image64.png"/><Relationship Id="rId29" Type="http://schemas.openxmlformats.org/officeDocument/2006/relationships/image" Target="../media/image90.png"/><Relationship Id="rId24" Type="http://schemas.openxmlformats.org/officeDocument/2006/relationships/image" Target="../media/image85.png"/><Relationship Id="rId40" Type="http://schemas.openxmlformats.org/officeDocument/2006/relationships/image" Target="../media/image101.jpeg"/><Relationship Id="rId45" Type="http://schemas.openxmlformats.org/officeDocument/2006/relationships/image" Target="../media/image106.png"/><Relationship Id="rId66" Type="http://schemas.openxmlformats.org/officeDocument/2006/relationships/image" Target="../media/image127.png"/><Relationship Id="rId87" Type="http://schemas.openxmlformats.org/officeDocument/2006/relationships/image" Target="../media/image148.png"/><Relationship Id="rId110" Type="http://schemas.openxmlformats.org/officeDocument/2006/relationships/image" Target="../media/image39.png"/><Relationship Id="rId115" Type="http://schemas.openxmlformats.org/officeDocument/2006/relationships/image" Target="../media/image167.png"/><Relationship Id="rId131" Type="http://schemas.openxmlformats.org/officeDocument/2006/relationships/image" Target="../media/image177.png"/><Relationship Id="rId136" Type="http://schemas.openxmlformats.org/officeDocument/2006/relationships/image" Target="../media/image182.png"/><Relationship Id="rId61" Type="http://schemas.openxmlformats.org/officeDocument/2006/relationships/image" Target="../media/image122.png"/><Relationship Id="rId82" Type="http://schemas.openxmlformats.org/officeDocument/2006/relationships/image" Target="../media/image143.png"/><Relationship Id="rId19" Type="http://schemas.openxmlformats.org/officeDocument/2006/relationships/image" Target="../media/image80.png"/><Relationship Id="rId14" Type="http://schemas.openxmlformats.org/officeDocument/2006/relationships/image" Target="../media/image75.png"/><Relationship Id="rId30" Type="http://schemas.openxmlformats.org/officeDocument/2006/relationships/image" Target="../media/image91.png"/><Relationship Id="rId35" Type="http://schemas.openxmlformats.org/officeDocument/2006/relationships/image" Target="../media/image96.png"/><Relationship Id="rId56" Type="http://schemas.openxmlformats.org/officeDocument/2006/relationships/image" Target="../media/image117.png"/><Relationship Id="rId77" Type="http://schemas.openxmlformats.org/officeDocument/2006/relationships/image" Target="../media/image138.png"/><Relationship Id="rId100" Type="http://schemas.openxmlformats.org/officeDocument/2006/relationships/image" Target="../media/image161.png"/><Relationship Id="rId105" Type="http://schemas.openxmlformats.org/officeDocument/2006/relationships/image" Target="../media/image53.png"/><Relationship Id="rId126" Type="http://schemas.openxmlformats.org/officeDocument/2006/relationships/image" Target="../media/image172.jpeg"/><Relationship Id="rId8" Type="http://schemas.openxmlformats.org/officeDocument/2006/relationships/image" Target="../media/image70.png"/><Relationship Id="rId51" Type="http://schemas.openxmlformats.org/officeDocument/2006/relationships/image" Target="../media/image112.png"/><Relationship Id="rId72" Type="http://schemas.openxmlformats.org/officeDocument/2006/relationships/image" Target="../media/image133.png"/><Relationship Id="rId93" Type="http://schemas.openxmlformats.org/officeDocument/2006/relationships/image" Target="../media/image154.png"/><Relationship Id="rId98" Type="http://schemas.openxmlformats.org/officeDocument/2006/relationships/image" Target="../media/image159.png"/><Relationship Id="rId121" Type="http://schemas.openxmlformats.org/officeDocument/2006/relationships/image" Target="../media/image169.png"/><Relationship Id="rId142" Type="http://schemas.openxmlformats.org/officeDocument/2006/relationships/image" Target="../media/image188.jpeg"/><Relationship Id="rId3" Type="http://schemas.openxmlformats.org/officeDocument/2006/relationships/image" Target="../media/image65.png"/><Relationship Id="rId25" Type="http://schemas.openxmlformats.org/officeDocument/2006/relationships/image" Target="../media/image86.png"/><Relationship Id="rId46" Type="http://schemas.openxmlformats.org/officeDocument/2006/relationships/image" Target="../media/image107.tif"/><Relationship Id="rId67" Type="http://schemas.openxmlformats.org/officeDocument/2006/relationships/image" Target="../media/image128.png"/><Relationship Id="rId116" Type="http://schemas.openxmlformats.org/officeDocument/2006/relationships/image" Target="../media/image52.png"/><Relationship Id="rId137" Type="http://schemas.openxmlformats.org/officeDocument/2006/relationships/image" Target="../media/image183.png"/><Relationship Id="rId20" Type="http://schemas.openxmlformats.org/officeDocument/2006/relationships/image" Target="../media/image81.png"/><Relationship Id="rId41" Type="http://schemas.openxmlformats.org/officeDocument/2006/relationships/image" Target="../media/image102.jpeg"/><Relationship Id="rId62" Type="http://schemas.openxmlformats.org/officeDocument/2006/relationships/image" Target="../media/image123.png"/><Relationship Id="rId83" Type="http://schemas.openxmlformats.org/officeDocument/2006/relationships/image" Target="../media/image144.png"/><Relationship Id="rId88" Type="http://schemas.openxmlformats.org/officeDocument/2006/relationships/image" Target="../media/image149.png"/><Relationship Id="rId111" Type="http://schemas.openxmlformats.org/officeDocument/2006/relationships/image" Target="../media/image40.png"/><Relationship Id="rId132" Type="http://schemas.openxmlformats.org/officeDocument/2006/relationships/image" Target="../media/image178.png"/><Relationship Id="rId15" Type="http://schemas.openxmlformats.org/officeDocument/2006/relationships/image" Target="../media/image76.png"/><Relationship Id="rId36" Type="http://schemas.openxmlformats.org/officeDocument/2006/relationships/image" Target="../media/image97.tif"/><Relationship Id="rId57" Type="http://schemas.openxmlformats.org/officeDocument/2006/relationships/image" Target="../media/image118.png"/><Relationship Id="rId106" Type="http://schemas.openxmlformats.org/officeDocument/2006/relationships/image" Target="../media/image164.png"/><Relationship Id="rId127" Type="http://schemas.openxmlformats.org/officeDocument/2006/relationships/image" Target="../media/image173.jpeg"/><Relationship Id="rId10" Type="http://schemas.openxmlformats.org/officeDocument/2006/relationships/image" Target="../media/image72.jpeg"/><Relationship Id="rId31" Type="http://schemas.openxmlformats.org/officeDocument/2006/relationships/image" Target="../media/image92.png"/><Relationship Id="rId52" Type="http://schemas.openxmlformats.org/officeDocument/2006/relationships/image" Target="../media/image113.png"/><Relationship Id="rId73" Type="http://schemas.openxmlformats.org/officeDocument/2006/relationships/image" Target="../media/image134.png"/><Relationship Id="rId78" Type="http://schemas.openxmlformats.org/officeDocument/2006/relationships/image" Target="../media/image139.png"/><Relationship Id="rId94" Type="http://schemas.openxmlformats.org/officeDocument/2006/relationships/image" Target="../media/image155.png"/><Relationship Id="rId99" Type="http://schemas.openxmlformats.org/officeDocument/2006/relationships/image" Target="../media/image160.png"/><Relationship Id="rId101" Type="http://schemas.openxmlformats.org/officeDocument/2006/relationships/image" Target="../media/image162.png"/><Relationship Id="rId122" Type="http://schemas.openxmlformats.org/officeDocument/2006/relationships/image" Target="../media/image47.png"/><Relationship Id="rId143" Type="http://schemas.openxmlformats.org/officeDocument/2006/relationships/image" Target="../media/image189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Relationship Id="rId26" Type="http://schemas.openxmlformats.org/officeDocument/2006/relationships/image" Target="../media/image87.png"/><Relationship Id="rId47" Type="http://schemas.openxmlformats.org/officeDocument/2006/relationships/image" Target="../media/image108.png"/><Relationship Id="rId68" Type="http://schemas.openxmlformats.org/officeDocument/2006/relationships/image" Target="../media/image129.png"/><Relationship Id="rId89" Type="http://schemas.openxmlformats.org/officeDocument/2006/relationships/image" Target="../media/image150.png"/><Relationship Id="rId112" Type="http://schemas.openxmlformats.org/officeDocument/2006/relationships/image" Target="../media/image34.png"/><Relationship Id="rId133" Type="http://schemas.openxmlformats.org/officeDocument/2006/relationships/image" Target="../media/image179.png"/><Relationship Id="rId16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26" Type="http://schemas.openxmlformats.org/officeDocument/2006/relationships/image" Target="../media/image213.png"/><Relationship Id="rId39" Type="http://schemas.openxmlformats.org/officeDocument/2006/relationships/image" Target="../media/image226.png"/><Relationship Id="rId21" Type="http://schemas.openxmlformats.org/officeDocument/2006/relationships/image" Target="../media/image208.png"/><Relationship Id="rId34" Type="http://schemas.openxmlformats.org/officeDocument/2006/relationships/image" Target="../media/image221.png"/><Relationship Id="rId42" Type="http://schemas.openxmlformats.org/officeDocument/2006/relationships/image" Target="../media/image229.png"/><Relationship Id="rId47" Type="http://schemas.openxmlformats.org/officeDocument/2006/relationships/image" Target="../media/image234.png"/><Relationship Id="rId50" Type="http://schemas.openxmlformats.org/officeDocument/2006/relationships/image" Target="../media/image237.jpe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3.png"/><Relationship Id="rId29" Type="http://schemas.openxmlformats.org/officeDocument/2006/relationships/image" Target="../media/image216.png"/><Relationship Id="rId11" Type="http://schemas.openxmlformats.org/officeDocument/2006/relationships/image" Target="../media/image198.png"/><Relationship Id="rId24" Type="http://schemas.openxmlformats.org/officeDocument/2006/relationships/image" Target="../media/image211.jpeg"/><Relationship Id="rId32" Type="http://schemas.openxmlformats.org/officeDocument/2006/relationships/image" Target="../media/image219.jpeg"/><Relationship Id="rId37" Type="http://schemas.openxmlformats.org/officeDocument/2006/relationships/image" Target="../media/image224.png"/><Relationship Id="rId40" Type="http://schemas.openxmlformats.org/officeDocument/2006/relationships/image" Target="../media/image227.png"/><Relationship Id="rId45" Type="http://schemas.openxmlformats.org/officeDocument/2006/relationships/image" Target="../media/image232.png"/><Relationship Id="rId53" Type="http://schemas.openxmlformats.org/officeDocument/2006/relationships/image" Target="../media/image240.png"/><Relationship Id="rId5" Type="http://schemas.openxmlformats.org/officeDocument/2006/relationships/image" Target="../media/image192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31" Type="http://schemas.openxmlformats.org/officeDocument/2006/relationships/image" Target="../media/image218.png"/><Relationship Id="rId44" Type="http://schemas.openxmlformats.org/officeDocument/2006/relationships/image" Target="../media/image231.png"/><Relationship Id="rId52" Type="http://schemas.openxmlformats.org/officeDocument/2006/relationships/image" Target="../media/image239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Relationship Id="rId22" Type="http://schemas.openxmlformats.org/officeDocument/2006/relationships/image" Target="../media/image209.png"/><Relationship Id="rId27" Type="http://schemas.openxmlformats.org/officeDocument/2006/relationships/image" Target="../media/image214.png"/><Relationship Id="rId30" Type="http://schemas.openxmlformats.org/officeDocument/2006/relationships/image" Target="../media/image217.png"/><Relationship Id="rId35" Type="http://schemas.openxmlformats.org/officeDocument/2006/relationships/image" Target="../media/image222.png"/><Relationship Id="rId43" Type="http://schemas.openxmlformats.org/officeDocument/2006/relationships/image" Target="../media/image230.png"/><Relationship Id="rId48" Type="http://schemas.openxmlformats.org/officeDocument/2006/relationships/image" Target="../media/image235.png"/><Relationship Id="rId8" Type="http://schemas.openxmlformats.org/officeDocument/2006/relationships/image" Target="../media/image195.png"/><Relationship Id="rId51" Type="http://schemas.openxmlformats.org/officeDocument/2006/relationships/image" Target="../media/image238.png"/><Relationship Id="rId3" Type="http://schemas.openxmlformats.org/officeDocument/2006/relationships/image" Target="../media/image190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5" Type="http://schemas.openxmlformats.org/officeDocument/2006/relationships/image" Target="../media/image212.png"/><Relationship Id="rId33" Type="http://schemas.openxmlformats.org/officeDocument/2006/relationships/image" Target="../media/image220.png"/><Relationship Id="rId38" Type="http://schemas.openxmlformats.org/officeDocument/2006/relationships/image" Target="../media/image225.png"/><Relationship Id="rId46" Type="http://schemas.openxmlformats.org/officeDocument/2006/relationships/image" Target="../media/image233.png"/><Relationship Id="rId20" Type="http://schemas.openxmlformats.org/officeDocument/2006/relationships/image" Target="../media/image207.png"/><Relationship Id="rId41" Type="http://schemas.openxmlformats.org/officeDocument/2006/relationships/image" Target="../media/image228.png"/><Relationship Id="rId54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svg"/><Relationship Id="rId15" Type="http://schemas.openxmlformats.org/officeDocument/2006/relationships/image" Target="../media/image202.png"/><Relationship Id="rId23" Type="http://schemas.openxmlformats.org/officeDocument/2006/relationships/image" Target="../media/image210.jpeg"/><Relationship Id="rId28" Type="http://schemas.openxmlformats.org/officeDocument/2006/relationships/image" Target="../media/image215.png"/><Relationship Id="rId36" Type="http://schemas.openxmlformats.org/officeDocument/2006/relationships/image" Target="../media/image223.png"/><Relationship Id="rId49" Type="http://schemas.openxmlformats.org/officeDocument/2006/relationships/image" Target="../media/image2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3" Type="http://schemas.openxmlformats.org/officeDocument/2006/relationships/image" Target="../media/image251.png"/><Relationship Id="rId18" Type="http://schemas.openxmlformats.org/officeDocument/2006/relationships/image" Target="../media/image256.png"/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12" Type="http://schemas.openxmlformats.org/officeDocument/2006/relationships/image" Target="../media/image250.png"/><Relationship Id="rId17" Type="http://schemas.openxmlformats.org/officeDocument/2006/relationships/image" Target="../media/image2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5.png"/><Relationship Id="rId11" Type="http://schemas.openxmlformats.org/officeDocument/2006/relationships/image" Target="../media/image249.png"/><Relationship Id="rId5" Type="http://schemas.openxmlformats.org/officeDocument/2006/relationships/image" Target="../media/image244.png"/><Relationship Id="rId15" Type="http://schemas.openxmlformats.org/officeDocument/2006/relationships/image" Target="../media/image253.png"/><Relationship Id="rId10" Type="http://schemas.openxmlformats.org/officeDocument/2006/relationships/hyperlink" Target="https://commons.wikimedia.org/wiki/File:KPMG_blue_logo.svg" TargetMode="External"/><Relationship Id="rId19" Type="http://schemas.openxmlformats.org/officeDocument/2006/relationships/image" Target="../media/image257.png"/><Relationship Id="rId4" Type="http://schemas.openxmlformats.org/officeDocument/2006/relationships/image" Target="../media/image243.png"/><Relationship Id="rId9" Type="http://schemas.openxmlformats.org/officeDocument/2006/relationships/image" Target="../media/image248.png"/><Relationship Id="rId14" Type="http://schemas.openxmlformats.org/officeDocument/2006/relationships/image" Target="../media/image25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9.png"/><Relationship Id="rId11" Type="http://schemas.microsoft.com/office/2007/relationships/hdphoto" Target="../media/hdphoto2.wdp"/><Relationship Id="rId5" Type="http://schemas.openxmlformats.org/officeDocument/2006/relationships/image" Target="../media/image258.png"/><Relationship Id="rId10" Type="http://schemas.openxmlformats.org/officeDocument/2006/relationships/image" Target="../media/image262.png"/><Relationship Id="rId4" Type="http://schemas.openxmlformats.org/officeDocument/2006/relationships/image" Target="../media/image3.png"/><Relationship Id="rId9" Type="http://schemas.openxmlformats.org/officeDocument/2006/relationships/image" Target="../media/image2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6D9E6F-E15A-8724-EFC8-1D1A44EEB45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0" y="2443455"/>
            <a:ext cx="9144000" cy="408958"/>
          </a:xfrm>
        </p:spPr>
        <p:txBody>
          <a:bodyPr>
            <a:noAutofit/>
          </a:bodyPr>
          <a:lstStyle/>
          <a:p>
            <a:pPr algn="ctr">
              <a:lnSpc>
                <a:spcPts val="3960"/>
              </a:lnSpc>
            </a:pPr>
            <a:r>
              <a:rPr lang="en-US" sz="4800">
                <a:solidFill>
                  <a:schemeClr val="accent2"/>
                </a:solidFill>
              </a:rPr>
              <a:t>Eftsure inside D365 F&amp;O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5D386CC-F919-CCDA-D2F8-F1C0F6839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4" y="4521526"/>
            <a:ext cx="1041157" cy="271161"/>
          </a:xfrm>
          <a:prstGeom prst="rect">
            <a:avLst/>
          </a:prstGeom>
        </p:spPr>
      </p:pic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66BF71B1-2989-951E-706D-B0448D4E9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77"/>
          <a:stretch/>
        </p:blipFill>
        <p:spPr>
          <a:xfrm>
            <a:off x="7233327" y="229804"/>
            <a:ext cx="1910673" cy="4427302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5E1633C-9674-BBA1-0EDE-9F48725080AF}"/>
              </a:ext>
            </a:extLst>
          </p:cNvPr>
          <p:cNvSpPr txBox="1">
            <a:spLocks/>
          </p:cNvSpPr>
          <p:nvPr/>
        </p:nvSpPr>
        <p:spPr>
          <a:xfrm>
            <a:off x="1997869" y="2852413"/>
            <a:ext cx="5148262" cy="4089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lnSpc>
                <a:spcPts val="2550"/>
              </a:lnSpc>
              <a:spcBef>
                <a:spcPts val="0"/>
              </a:spcBef>
              <a:buSzTx/>
              <a:buFontTx/>
              <a:buNone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1pPr>
            <a:lvl2pPr marL="585788" indent="-242888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2pPr>
            <a:lvl3pPr marL="977264" indent="-291464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3pPr>
            <a:lvl4pPr marL="13525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4pPr>
            <a:lvl5pPr marL="16954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960"/>
              </a:lnSpc>
            </a:pPr>
            <a:r>
              <a:rPr lang="en-US" sz="3200">
                <a:solidFill>
                  <a:schemeClr val="accent2"/>
                </a:solidFill>
                <a:latin typeface="Founders Grotesk Regular" panose="020B0503030202060203" pitchFamily="34" charset="77"/>
              </a:rPr>
              <a:t>Architecture</a:t>
            </a:r>
          </a:p>
        </p:txBody>
      </p:sp>
      <p:pic>
        <p:nvPicPr>
          <p:cNvPr id="2052" name="Picture 4" descr="microsoft-logo-png-transparent-20 - Evergreen Leadership">
            <a:extLst>
              <a:ext uri="{FF2B5EF4-FFF2-40B4-BE49-F238E27FC236}">
                <a16:creationId xmlns:a16="http://schemas.microsoft.com/office/drawing/2014/main" id="{3817A1D8-DBF6-4FCC-7752-81B5DF2B5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1" r="10263" b="11546"/>
          <a:stretch/>
        </p:blipFill>
        <p:spPr bwMode="auto">
          <a:xfrm>
            <a:off x="315157" y="334323"/>
            <a:ext cx="1174653" cy="2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8EE7C208-FDC7-0A3B-300F-616CFCA580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15" y="229804"/>
            <a:ext cx="322954" cy="4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244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04F984-05E5-60E5-B928-D0B501AD31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60817" y="267219"/>
            <a:ext cx="7854975" cy="78173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accent2"/>
                </a:solidFill>
              </a:rPr>
              <a:t>D365 F&amp;O extension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CEF833-5915-D23B-5779-94443F2211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"/>
          <a:stretch/>
        </p:blipFill>
        <p:spPr>
          <a:xfrm>
            <a:off x="73562" y="1295304"/>
            <a:ext cx="4362149" cy="331902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1B719C-FAFC-D119-2443-45BBF781EA85}"/>
              </a:ext>
            </a:extLst>
          </p:cNvPr>
          <p:cNvSpPr txBox="1">
            <a:spLocks/>
          </p:cNvSpPr>
          <p:nvPr/>
        </p:nvSpPr>
        <p:spPr>
          <a:xfrm>
            <a:off x="4648654" y="1309818"/>
            <a:ext cx="4060388" cy="3094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Available as a </a:t>
            </a:r>
            <a:r>
              <a:rPr lang="en-AU" sz="1000" b="1">
                <a:solidFill>
                  <a:schemeClr val="accent5">
                    <a:lumMod val="25000"/>
                  </a:schemeClr>
                </a:solidFill>
              </a:rPr>
              <a:t>single model extension 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in the </a:t>
            </a:r>
            <a:r>
              <a:rPr lang="en-AU" sz="1000" b="1">
                <a:solidFill>
                  <a:schemeClr val="accent5">
                    <a:lumMod val="25000"/>
                  </a:schemeClr>
                </a:solidFill>
              </a:rPr>
              <a:t>ISV layer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 with “NO” over layering, responsible for synchronisation of the ERP master data with </a:t>
            </a:r>
            <a:r>
              <a:rPr lang="en-AU" sz="1000" err="1">
                <a:solidFill>
                  <a:schemeClr val="accent5">
                    <a:lumMod val="25000"/>
                  </a:schemeClr>
                </a:solidFill>
              </a:rPr>
              <a:t>eftsure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,  as well as exposing </a:t>
            </a:r>
            <a:r>
              <a:rPr lang="en-AU" sz="1000" err="1">
                <a:solidFill>
                  <a:schemeClr val="accent5">
                    <a:lumMod val="25000"/>
                  </a:schemeClr>
                </a:solidFill>
              </a:rPr>
              <a:t>eftsure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 features into the ERP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AU" sz="1000">
              <a:solidFill>
                <a:schemeClr val="accent5">
                  <a:lumMod val="25000"/>
                </a:schemeClr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Has </a:t>
            </a:r>
            <a:r>
              <a:rPr lang="en-AU" sz="1000" b="1">
                <a:solidFill>
                  <a:schemeClr val="accent5">
                    <a:lumMod val="25000"/>
                  </a:schemeClr>
                </a:solidFill>
              </a:rPr>
              <a:t>dependencies 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on the standard models, bank, currency, directory, contact, tax, and ledger </a:t>
            </a:r>
            <a:r>
              <a:rPr lang="en-AU" sz="1000" b="1">
                <a:solidFill>
                  <a:schemeClr val="accent5">
                    <a:lumMod val="25000"/>
                  </a:schemeClr>
                </a:solidFill>
              </a:rPr>
              <a:t>by extending standard 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objects or </a:t>
            </a:r>
            <a:r>
              <a:rPr lang="en-AU" sz="1000" b="1">
                <a:solidFill>
                  <a:schemeClr val="accent5">
                    <a:lumMod val="25000"/>
                  </a:schemeClr>
                </a:solidFill>
              </a:rPr>
              <a:t>subscribing to events</a:t>
            </a:r>
            <a:endParaRPr lang="en-AU" sz="1000">
              <a:solidFill>
                <a:schemeClr val="accent5">
                  <a:lumMod val="25000"/>
                </a:schemeClr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AU" sz="1000">
              <a:solidFill>
                <a:schemeClr val="accent5">
                  <a:lumMod val="25000"/>
                </a:schemeClr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Additional </a:t>
            </a:r>
            <a:r>
              <a:rPr lang="en-AU" sz="1000" b="1">
                <a:solidFill>
                  <a:schemeClr val="accent5">
                    <a:lumMod val="25000"/>
                  </a:schemeClr>
                </a:solidFill>
              </a:rPr>
              <a:t>C# libraries 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are available</a:t>
            </a:r>
            <a:r>
              <a:rPr lang="en-AU" sz="1000" b="1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to </a:t>
            </a:r>
            <a:r>
              <a:rPr lang="en-AU" sz="1000" b="1">
                <a:solidFill>
                  <a:schemeClr val="accent5">
                    <a:lumMod val="25000"/>
                  </a:schemeClr>
                </a:solidFill>
              </a:rPr>
              <a:t>query </a:t>
            </a:r>
            <a:r>
              <a:rPr lang="en-AU" sz="1000" b="1" err="1">
                <a:solidFill>
                  <a:schemeClr val="accent5">
                    <a:lumMod val="25000"/>
                  </a:schemeClr>
                </a:solidFill>
              </a:rPr>
              <a:t>eftsure</a:t>
            </a:r>
            <a:r>
              <a:rPr lang="en-AU" sz="1000" b="1">
                <a:solidFill>
                  <a:schemeClr val="accent5">
                    <a:lumMod val="25000"/>
                  </a:schemeClr>
                </a:solidFill>
              </a:rPr>
              <a:t> crowdsourced database 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[REST API] and other providers (ABR Office, IP Quality Score, email &amp; phone number validation…)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AU" sz="1000">
              <a:solidFill>
                <a:schemeClr val="accent5">
                  <a:lumMod val="25000"/>
                </a:schemeClr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AU" sz="1000" err="1">
                <a:solidFill>
                  <a:schemeClr val="accent5">
                    <a:lumMod val="25000"/>
                  </a:schemeClr>
                </a:solidFill>
              </a:rPr>
              <a:t>eftsure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 inside D365FO Extension is </a:t>
            </a:r>
            <a:r>
              <a:rPr lang="en-AU" sz="1000" b="1">
                <a:solidFill>
                  <a:schemeClr val="accent5">
                    <a:lumMod val="25000"/>
                  </a:schemeClr>
                </a:solidFill>
              </a:rPr>
              <a:t>fully integrated </a:t>
            </a:r>
            <a:r>
              <a:rPr lang="en-AU" sz="1000">
                <a:solidFill>
                  <a:schemeClr val="accent5">
                    <a:lumMod val="25000"/>
                  </a:schemeClr>
                </a:solidFill>
              </a:rPr>
              <a:t>into our D365 master data and processes, and therefore can leverage all standard D365FO features such as Workspaces, Security, Document Management, Reporting, …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AU" sz="1000"/>
          </a:p>
        </p:txBody>
      </p:sp>
    </p:spTree>
    <p:extLst>
      <p:ext uri="{BB962C8B-B14F-4D97-AF65-F5344CB8AC3E}">
        <p14:creationId xmlns:p14="http://schemas.microsoft.com/office/powerpoint/2010/main" val="11704748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04F984-05E5-60E5-B928-D0B501AD31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49719" y="340295"/>
            <a:ext cx="4210099" cy="71066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accent2"/>
                </a:solidFill>
              </a:rPr>
              <a:t>Architecture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62144-3A74-F203-DC18-034300DC6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6776" y="0"/>
            <a:ext cx="4007224" cy="5143500"/>
          </a:xfrm>
          <a:prstGeom prst="rect">
            <a:avLst/>
          </a:prstGeom>
          <a:blipFill dpi="0" rotWithShape="1">
            <a:blip r:embed="rId4"/>
            <a:srcRect/>
            <a:stretch>
              <a:fillRect r="-1000" b="16000"/>
            </a:stretch>
          </a:blipFill>
          <a:effectLst>
            <a:outerShdw blurRad="203200" dist="38100" dir="10800000" sx="101000" sy="101000" algn="r" rotWithShape="0">
              <a:prstClr val="black">
                <a:alpha val="9000"/>
              </a:prst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A2E839-AB53-789B-B2F1-BC341813AC8F}"/>
              </a:ext>
            </a:extLst>
          </p:cNvPr>
          <p:cNvCxnSpPr>
            <a:cxnSpLocks/>
          </p:cNvCxnSpPr>
          <p:nvPr/>
        </p:nvCxnSpPr>
        <p:spPr>
          <a:xfrm>
            <a:off x="1776359" y="3225707"/>
            <a:ext cx="125006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3C54298-07AF-1013-75A2-226DAB0234F7}"/>
              </a:ext>
            </a:extLst>
          </p:cNvPr>
          <p:cNvSpPr/>
          <p:nvPr/>
        </p:nvSpPr>
        <p:spPr>
          <a:xfrm>
            <a:off x="318112" y="1103386"/>
            <a:ext cx="4442052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en-AU" sz="1600" b="1">
                <a:solidFill>
                  <a:schemeClr val="accent5">
                    <a:lumMod val="25000"/>
                  </a:schemeClr>
                </a:solidFill>
                <a:cs typeface="Arial" panose="020B0604020202020204" pitchFamily="34" charset="0"/>
              </a:rPr>
              <a:t>Top</a:t>
            </a:r>
            <a:r>
              <a:rPr lang="en-AU" sz="1600">
                <a:solidFill>
                  <a:schemeClr val="accent5">
                    <a:lumMod val="25000"/>
                  </a:schemeClr>
                </a:solidFill>
                <a:cs typeface="Arial" panose="020B0604020202020204" pitchFamily="34" charset="0"/>
              </a:rPr>
              <a:t> section is the standard </a:t>
            </a:r>
            <a:r>
              <a:rPr lang="en-AU" sz="1600" b="1">
                <a:solidFill>
                  <a:schemeClr val="accent5">
                    <a:lumMod val="25000"/>
                  </a:schemeClr>
                </a:solidFill>
                <a:cs typeface="Arial" panose="020B0604020202020204" pitchFamily="34" charset="0"/>
              </a:rPr>
              <a:t>D365FO architecture </a:t>
            </a:r>
            <a:r>
              <a:rPr lang="en-AU" sz="1600" b="1">
                <a:solidFill>
                  <a:schemeClr val="accent5">
                    <a:lumMod val="25000"/>
                  </a:schemeClr>
                </a:solidFill>
                <a:highlight>
                  <a:srgbClr val="FF0000"/>
                </a:highlight>
                <a:cs typeface="Arial" panose="020B0604020202020204" pitchFamily="34" charset="0"/>
              </a:rPr>
              <a:t>[Red]</a:t>
            </a:r>
            <a:r>
              <a:rPr lang="en-AU" sz="1600">
                <a:solidFill>
                  <a:schemeClr val="accent5">
                    <a:lumMod val="25000"/>
                  </a:schemeClr>
                </a:solidFill>
                <a:cs typeface="Arial" panose="020B0604020202020204" pitchFamily="34" charset="0"/>
              </a:rPr>
              <a:t> hosted in Microsoft Azure cloud</a:t>
            </a:r>
            <a:endParaRPr lang="en-AU" sz="1600">
              <a:solidFill>
                <a:schemeClr val="accent5">
                  <a:lumMod val="25000"/>
                </a:schemeClr>
              </a:solidFill>
            </a:endParaRPr>
          </a:p>
          <a:p>
            <a:pPr lvl="0" algn="just">
              <a:spcBef>
                <a:spcPct val="20000"/>
              </a:spcBef>
              <a:defRPr/>
            </a:pPr>
            <a:endParaRPr lang="en-AU" sz="1600">
              <a:solidFill>
                <a:schemeClr val="accent5">
                  <a:lumMod val="25000"/>
                </a:schemeClr>
              </a:solidFill>
            </a:endParaRPr>
          </a:p>
          <a:p>
            <a:pPr lvl="0" algn="just">
              <a:spcBef>
                <a:spcPct val="20000"/>
              </a:spcBef>
              <a:defRPr/>
            </a:pPr>
            <a:endParaRPr lang="en-AU" sz="1600">
              <a:solidFill>
                <a:schemeClr val="accent5">
                  <a:lumMod val="25000"/>
                </a:schemeClr>
              </a:solidFill>
            </a:endParaRPr>
          </a:p>
          <a:p>
            <a:pPr lvl="0" algn="just">
              <a:spcBef>
                <a:spcPct val="20000"/>
              </a:spcBef>
              <a:defRPr/>
            </a:pPr>
            <a:r>
              <a:rPr lang="en-AU" sz="1600">
                <a:solidFill>
                  <a:schemeClr val="accent5">
                    <a:lumMod val="25000"/>
                  </a:schemeClr>
                </a:solidFill>
              </a:rPr>
              <a:t>Communication </a:t>
            </a:r>
            <a:r>
              <a:rPr lang="en-AU" sz="1600">
                <a:solidFill>
                  <a:schemeClr val="accent5">
                    <a:lumMod val="25000"/>
                  </a:schemeClr>
                </a:solidFill>
                <a:highlight>
                  <a:srgbClr val="30BF71"/>
                </a:highlight>
              </a:rPr>
              <a:t>[Green]</a:t>
            </a:r>
            <a:r>
              <a:rPr lang="en-AU" sz="1600">
                <a:solidFill>
                  <a:schemeClr val="accent5">
                    <a:lumMod val="25000"/>
                  </a:schemeClr>
                </a:solidFill>
              </a:rPr>
              <a:t> between D365FO with eftsure occurs over a highly available </a:t>
            </a:r>
            <a:r>
              <a:rPr lang="en-AU" sz="1600" b="1">
                <a:solidFill>
                  <a:schemeClr val="accent5">
                    <a:lumMod val="25000"/>
                  </a:schemeClr>
                </a:solidFill>
              </a:rPr>
              <a:t>HTTPS/TLS1.3</a:t>
            </a:r>
            <a:r>
              <a:rPr lang="en-AU" sz="1600">
                <a:solidFill>
                  <a:schemeClr val="accent5">
                    <a:lumMod val="25000"/>
                  </a:schemeClr>
                </a:solidFill>
              </a:rPr>
              <a:t> connection</a:t>
            </a:r>
          </a:p>
          <a:p>
            <a:pPr lvl="0" algn="just">
              <a:spcBef>
                <a:spcPct val="20000"/>
              </a:spcBef>
              <a:defRPr/>
            </a:pPr>
            <a:endParaRPr lang="en-AU" sz="1600">
              <a:solidFill>
                <a:schemeClr val="accent5">
                  <a:lumMod val="25000"/>
                </a:schemeClr>
              </a:solidFill>
            </a:endParaRPr>
          </a:p>
          <a:p>
            <a:pPr algn="just">
              <a:defRPr/>
            </a:pPr>
            <a:endParaRPr lang="en-AU" sz="1600" b="1">
              <a:solidFill>
                <a:schemeClr val="accent5">
                  <a:lumMod val="25000"/>
                </a:schemeClr>
              </a:solidFill>
            </a:endParaRPr>
          </a:p>
          <a:p>
            <a:pPr algn="just">
              <a:defRPr/>
            </a:pPr>
            <a:r>
              <a:rPr lang="en-AU" sz="1600" b="1">
                <a:solidFill>
                  <a:schemeClr val="accent5">
                    <a:lumMod val="25000"/>
                  </a:schemeClr>
                </a:solidFill>
              </a:rPr>
              <a:t>Bottom section</a:t>
            </a:r>
            <a:r>
              <a:rPr lang="en-AU" sz="1600">
                <a:solidFill>
                  <a:schemeClr val="accent5">
                    <a:lumMod val="25000"/>
                  </a:schemeClr>
                </a:solidFill>
              </a:rPr>
              <a:t> is the </a:t>
            </a:r>
            <a:r>
              <a:rPr lang="en-AU" sz="1600" b="1" err="1">
                <a:solidFill>
                  <a:schemeClr val="accent5">
                    <a:lumMod val="25000"/>
                  </a:schemeClr>
                </a:solidFill>
              </a:rPr>
              <a:t>eftsure</a:t>
            </a:r>
            <a:r>
              <a:rPr lang="en-AU" sz="1600" b="1">
                <a:solidFill>
                  <a:schemeClr val="accent5">
                    <a:lumMod val="25000"/>
                  </a:schemeClr>
                </a:solidFill>
              </a:rPr>
              <a:t> architecture </a:t>
            </a:r>
            <a:r>
              <a:rPr lang="en-AU" sz="1600" b="1">
                <a:solidFill>
                  <a:schemeClr val="accent5">
                    <a:lumMod val="25000"/>
                  </a:schemeClr>
                </a:solidFill>
                <a:highlight>
                  <a:srgbClr val="DCDCDC"/>
                </a:highlight>
              </a:rPr>
              <a:t>[Gray]</a:t>
            </a:r>
            <a:r>
              <a:rPr lang="en-AU" sz="1600" b="1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AU" sz="1600">
                <a:solidFill>
                  <a:schemeClr val="accent5">
                    <a:lumMod val="25000"/>
                  </a:schemeClr>
                </a:solidFill>
              </a:rPr>
              <a:t>on top of AWS (Amazon Web Services), hosted locally in </a:t>
            </a:r>
            <a:r>
              <a:rPr lang="en-AU" sz="1600" b="1">
                <a:solidFill>
                  <a:schemeClr val="accent5">
                    <a:lumMod val="25000"/>
                  </a:schemeClr>
                </a:solidFill>
              </a:rPr>
              <a:t>South East Australia </a:t>
            </a:r>
            <a:r>
              <a:rPr lang="en-AU" sz="1600">
                <a:solidFill>
                  <a:schemeClr val="accent5">
                    <a:lumMod val="25000"/>
                  </a:schemeClr>
                </a:solidFill>
              </a:rPr>
              <a:t>region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5033F3-9CC8-5B8B-6D24-AFF9803C7DF3}"/>
              </a:ext>
            </a:extLst>
          </p:cNvPr>
          <p:cNvCxnSpPr>
            <a:cxnSpLocks/>
          </p:cNvCxnSpPr>
          <p:nvPr/>
        </p:nvCxnSpPr>
        <p:spPr>
          <a:xfrm>
            <a:off x="1776359" y="1920009"/>
            <a:ext cx="125006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826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04F984-05E5-60E5-B928-D0B501AD31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60817" y="267219"/>
            <a:ext cx="7854975" cy="78173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accent2"/>
                </a:solidFill>
              </a:rPr>
              <a:t>D365 Data entities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5DD99A-E8C0-9A55-0F13-00F6A6B28CC9}"/>
              </a:ext>
            </a:extLst>
          </p:cNvPr>
          <p:cNvSpPr txBox="1">
            <a:spLocks/>
          </p:cNvSpPr>
          <p:nvPr/>
        </p:nvSpPr>
        <p:spPr>
          <a:xfrm>
            <a:off x="457200" y="987574"/>
            <a:ext cx="8229600" cy="3607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data entities: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Eftsure data (</a:t>
            </a:r>
            <a:r>
              <a:rPr kumimoji="0" lang="en-AU" sz="1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readonly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lang="en-AU">
                <a:solidFill>
                  <a:sysClr val="windowText" lastClr="000000"/>
                </a:solidFill>
              </a:rPr>
              <a:t>	Configuration (cloud backup/restore)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endParaRPr lang="en-AU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actions: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Invite, Check for Ext systems,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lang="en-AU">
                <a:solidFill>
                  <a:sysClr val="windowText" lastClr="000000"/>
                </a:solidFill>
              </a:rPr>
              <a:t>		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PowerPlatform, Web…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endParaRPr lang="en-AU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Purpose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Expose data/actions to external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Available for reporting, </a:t>
            </a:r>
            <a:r>
              <a:rPr kumimoji="0" lang="en-AU" sz="1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PowerBI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Data 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External workflows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49263" algn="l"/>
              </a:tabLst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AU" sz="1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LoCode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AU" sz="1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NoCode</a:t>
            </a: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apps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https://docs.microsoft.com/en-us/dynamics365/fin-ops-core/dev-itpro/data-entities/data-entities</a:t>
            </a: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5617F-2542-36E0-91A8-662D44B59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624" y="1215905"/>
            <a:ext cx="5031572" cy="287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4693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07BC3-F134-39F5-1D76-11155F41B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F208B75-3116-3149-B66C-B1824DCCBD3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60817" y="267219"/>
            <a:ext cx="7854975" cy="78173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D365 Business Events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C29F77E-0F90-8BBC-C0E7-A4A874DA8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0DEE0A-CF73-BEBD-C5F6-C9CAF16DEA9E}"/>
              </a:ext>
            </a:extLst>
          </p:cNvPr>
          <p:cNvSpPr txBox="1">
            <a:spLocks/>
          </p:cNvSpPr>
          <p:nvPr/>
        </p:nvSpPr>
        <p:spPr>
          <a:xfrm>
            <a:off x="457200" y="4581574"/>
            <a:ext cx="8229600" cy="41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https://learn.microsoft.com/en-us/dynamics365/fin-ops-core/dev-itpro/business-events/home-page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797195-1EE3-3C87-0B21-CE81136D0C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0521"/>
          <a:stretch/>
        </p:blipFill>
        <p:spPr>
          <a:xfrm>
            <a:off x="1546064" y="897173"/>
            <a:ext cx="6051872" cy="33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2654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04F984-05E5-60E5-B928-D0B501AD31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60817" y="267219"/>
            <a:ext cx="7854975" cy="78173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accent2"/>
                </a:solidFill>
              </a:rPr>
              <a:t>D365 Further extensions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61F31A-5560-1D3B-8C1D-CB8F6600ED49}"/>
              </a:ext>
            </a:extLst>
          </p:cNvPr>
          <p:cNvSpPr txBox="1">
            <a:spLocks/>
          </p:cNvSpPr>
          <p:nvPr/>
        </p:nvSpPr>
        <p:spPr>
          <a:xfrm>
            <a:off x="282530" y="915566"/>
            <a:ext cx="8363272" cy="4053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the ability to further extend eftsure processes: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Standard X++ development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Support for Custom onboarding fields, attachments, sections into customer custom fields.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Support for Custom placeholders in supplier invitation text.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Many delegates available in eftsure model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AU" sz="1100" b="0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PaymentLimit</a:t>
            </a: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AU" sz="1100" b="0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SelfCertified</a:t>
            </a: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AU" sz="1100" b="0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VendorUpdated</a:t>
            </a: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AU" sz="1100" b="0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VendorBankAccountUpdated</a:t>
            </a: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AU" sz="1100" b="0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InvitationSent</a:t>
            </a: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AU" sz="1100" b="0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InvitationProcessed</a:t>
            </a: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050" b="0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https://docs.microsoft.com/en-us/dynamics365/unified-operations/dev-itpro/extensibility/extensible-code-delegates</a:t>
            </a: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3F5E1-CDFC-62E4-B851-B0FE29054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648" y="2176438"/>
            <a:ext cx="5331321" cy="18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5108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221E8-44C2-CB5F-6496-D4941517A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2130BF-D989-711E-F27B-8DCF817B5CAE}"/>
              </a:ext>
            </a:extLst>
          </p:cNvPr>
          <p:cNvSpPr/>
          <p:nvPr/>
        </p:nvSpPr>
        <p:spPr>
          <a:xfrm>
            <a:off x="58488" y="2173510"/>
            <a:ext cx="9026200" cy="208252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AU" dirty="0"/>
              <a:t>Azure cloud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D37D8E-3FC3-5589-05D8-1DDCDECB1EF4}"/>
              </a:ext>
            </a:extLst>
          </p:cNvPr>
          <p:cNvSpPr/>
          <p:nvPr/>
        </p:nvSpPr>
        <p:spPr>
          <a:xfrm>
            <a:off x="58488" y="82746"/>
            <a:ext cx="9026200" cy="19886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/>
              <a:t>Eftsure cloud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D01B6-335D-A34F-59FA-DCB577EABFAD}"/>
              </a:ext>
            </a:extLst>
          </p:cNvPr>
          <p:cNvSpPr/>
          <p:nvPr/>
        </p:nvSpPr>
        <p:spPr>
          <a:xfrm>
            <a:off x="192765" y="549008"/>
            <a:ext cx="2288472" cy="14383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dirty="0">
                <a:solidFill>
                  <a:srgbClr val="FF0000"/>
                </a:solidFill>
              </a:rPr>
              <a:t>Live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0986F0-143D-DBBF-CDB2-2DE31BB3A8A7}"/>
              </a:ext>
            </a:extLst>
          </p:cNvPr>
          <p:cNvSpPr/>
          <p:nvPr/>
        </p:nvSpPr>
        <p:spPr>
          <a:xfrm>
            <a:off x="2738190" y="549008"/>
            <a:ext cx="6262471" cy="14383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>
                <a:solidFill>
                  <a:srgbClr val="00B050"/>
                </a:solidFill>
              </a:rPr>
              <a:t>Sandbox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AA6356-069C-D686-7A70-968B1709D9FB}"/>
              </a:ext>
            </a:extLst>
          </p:cNvPr>
          <p:cNvSpPr/>
          <p:nvPr/>
        </p:nvSpPr>
        <p:spPr>
          <a:xfrm>
            <a:off x="192765" y="2233647"/>
            <a:ext cx="2288472" cy="16566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>
                <a:solidFill>
                  <a:srgbClr val="FF0000"/>
                </a:solidFill>
              </a:rPr>
              <a:t>Live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906DD-249C-7F2D-9D9B-9379843B750F}"/>
              </a:ext>
            </a:extLst>
          </p:cNvPr>
          <p:cNvSpPr/>
          <p:nvPr/>
        </p:nvSpPr>
        <p:spPr>
          <a:xfrm>
            <a:off x="4898167" y="2233647"/>
            <a:ext cx="1942517" cy="16566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dirty="0">
                <a:solidFill>
                  <a:srgbClr val="FFC000"/>
                </a:solidFill>
              </a:rPr>
              <a:t>Test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B1F58A-096C-620C-2D99-FE915CF2BEF5}"/>
              </a:ext>
            </a:extLst>
          </p:cNvPr>
          <p:cNvSpPr/>
          <p:nvPr/>
        </p:nvSpPr>
        <p:spPr>
          <a:xfrm>
            <a:off x="2772856" y="1349523"/>
            <a:ext cx="6178380" cy="606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3142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E0A763-6A90-56DF-174B-045EFFA4B1A0}"/>
              </a:ext>
            </a:extLst>
          </p:cNvPr>
          <p:cNvSpPr/>
          <p:nvPr/>
        </p:nvSpPr>
        <p:spPr>
          <a:xfrm>
            <a:off x="213753" y="1358041"/>
            <a:ext cx="2232885" cy="606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3142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B7CD93-FE93-5E9C-7C7D-1F9DF83AB3E7}"/>
              </a:ext>
            </a:extLst>
          </p:cNvPr>
          <p:cNvCxnSpPr>
            <a:stCxn id="9" idx="0"/>
            <a:endCxn id="5" idx="2"/>
          </p:cNvCxnSpPr>
          <p:nvPr/>
        </p:nvCxnSpPr>
        <p:spPr>
          <a:xfrm flipV="1">
            <a:off x="1337001" y="1987336"/>
            <a:ext cx="0" cy="246311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E7C64F-6F16-D237-0480-65F128BA10EA}"/>
              </a:ext>
            </a:extLst>
          </p:cNvPr>
          <p:cNvCxnSpPr>
            <a:cxnSpLocks/>
            <a:stCxn id="15" idx="0"/>
            <a:endCxn id="25" idx="2"/>
          </p:cNvCxnSpPr>
          <p:nvPr/>
        </p:nvCxnSpPr>
        <p:spPr>
          <a:xfrm flipH="1" flipV="1">
            <a:off x="5869425" y="1987336"/>
            <a:ext cx="1" cy="246311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546F889-6476-EACA-F3CA-13412965DADC}"/>
              </a:ext>
            </a:extLst>
          </p:cNvPr>
          <p:cNvSpPr/>
          <p:nvPr/>
        </p:nvSpPr>
        <p:spPr>
          <a:xfrm>
            <a:off x="2738190" y="2233646"/>
            <a:ext cx="1942517" cy="16566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UAT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89D262-C935-57B6-9EED-4F0BE868283C}"/>
              </a:ext>
            </a:extLst>
          </p:cNvPr>
          <p:cNvSpPr/>
          <p:nvPr/>
        </p:nvSpPr>
        <p:spPr>
          <a:xfrm>
            <a:off x="7058144" y="2233645"/>
            <a:ext cx="1942517" cy="16566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dirty="0">
                <a:solidFill>
                  <a:srgbClr val="00B0F0"/>
                </a:solidFill>
              </a:rPr>
              <a:t>XXX / Dev / Gold…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60F390-2961-954C-E2BB-FB4BBE3B1442}"/>
              </a:ext>
            </a:extLst>
          </p:cNvPr>
          <p:cNvSpPr txBox="1"/>
          <p:nvPr/>
        </p:nvSpPr>
        <p:spPr>
          <a:xfrm>
            <a:off x="192765" y="1329087"/>
            <a:ext cx="228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314249"/>
                </a:solidFill>
              </a:rPr>
              <a:t>Live </a:t>
            </a:r>
            <a:r>
              <a:rPr lang="en-AU" sz="1200" dirty="0">
                <a:solidFill>
                  <a:srgbClr val="FF0000"/>
                </a:solidFill>
              </a:rPr>
              <a:t>Domain</a:t>
            </a:r>
          </a:p>
          <a:p>
            <a:r>
              <a:rPr lang="en-AU" sz="1200" dirty="0">
                <a:solidFill>
                  <a:srgbClr val="314249"/>
                </a:solidFill>
              </a:rPr>
              <a:t>User1@domain.ext</a:t>
            </a:r>
          </a:p>
          <a:p>
            <a:r>
              <a:rPr lang="en-AU" sz="1200" dirty="0">
                <a:solidFill>
                  <a:srgbClr val="314249"/>
                </a:solidFill>
              </a:rPr>
              <a:t>User2@domain.ext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820A5C-F351-DCE3-FF62-2B1A1BAA89AF}"/>
              </a:ext>
            </a:extLst>
          </p:cNvPr>
          <p:cNvSpPr txBox="1"/>
          <p:nvPr/>
        </p:nvSpPr>
        <p:spPr>
          <a:xfrm>
            <a:off x="2738189" y="1335152"/>
            <a:ext cx="1942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314249"/>
                </a:solidFill>
              </a:rPr>
              <a:t>Sandbox</a:t>
            </a:r>
            <a:r>
              <a:rPr lang="en-AU" sz="1200" dirty="0"/>
              <a:t> </a:t>
            </a:r>
            <a:r>
              <a:rPr lang="en-AU" sz="1200" dirty="0">
                <a:solidFill>
                  <a:schemeClr val="bg2">
                    <a:lumMod val="50000"/>
                  </a:schemeClr>
                </a:solidFill>
              </a:rPr>
              <a:t>UAT</a:t>
            </a:r>
          </a:p>
          <a:p>
            <a:r>
              <a:rPr lang="en-AU" sz="1200" dirty="0">
                <a:solidFill>
                  <a:schemeClr val="bg2">
                    <a:lumMod val="50000"/>
                  </a:schemeClr>
                </a:solidFill>
              </a:rPr>
              <a:t>UAT</a:t>
            </a:r>
            <a:r>
              <a:rPr lang="en-AU" sz="1200" dirty="0">
                <a:solidFill>
                  <a:srgbClr val="314249"/>
                </a:solidFill>
              </a:rPr>
              <a:t>_User1</a:t>
            </a:r>
          </a:p>
          <a:p>
            <a:r>
              <a:rPr lang="en-AU" sz="1200" dirty="0">
                <a:solidFill>
                  <a:schemeClr val="bg2">
                    <a:lumMod val="50000"/>
                  </a:schemeClr>
                </a:solidFill>
              </a:rPr>
              <a:t>UAT</a:t>
            </a:r>
            <a:r>
              <a:rPr lang="en-AU" sz="1200" dirty="0">
                <a:solidFill>
                  <a:srgbClr val="314249"/>
                </a:solidFill>
              </a:rPr>
              <a:t>_User2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F6F92-79F6-4D80-C5DF-642B49BF2BBB}"/>
              </a:ext>
            </a:extLst>
          </p:cNvPr>
          <p:cNvSpPr txBox="1"/>
          <p:nvPr/>
        </p:nvSpPr>
        <p:spPr>
          <a:xfrm>
            <a:off x="4898166" y="1341005"/>
            <a:ext cx="1942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314249"/>
                </a:solidFill>
              </a:rPr>
              <a:t>Sandbox</a:t>
            </a:r>
            <a:r>
              <a:rPr lang="en-AU" sz="1200" dirty="0"/>
              <a:t> </a:t>
            </a:r>
            <a:r>
              <a:rPr lang="en-AU" sz="1200" dirty="0">
                <a:solidFill>
                  <a:srgbClr val="FFC000"/>
                </a:solidFill>
              </a:rPr>
              <a:t>Test</a:t>
            </a:r>
          </a:p>
          <a:p>
            <a:r>
              <a:rPr lang="en-AU" sz="1200" dirty="0">
                <a:solidFill>
                  <a:srgbClr val="FFC000"/>
                </a:solidFill>
              </a:rPr>
              <a:t>Test</a:t>
            </a:r>
            <a:r>
              <a:rPr lang="en-AU" sz="1200" dirty="0">
                <a:solidFill>
                  <a:srgbClr val="314249"/>
                </a:solidFill>
              </a:rPr>
              <a:t>_User1</a:t>
            </a:r>
          </a:p>
          <a:p>
            <a:r>
              <a:rPr lang="en-AU" sz="1200" dirty="0">
                <a:solidFill>
                  <a:srgbClr val="FFC000"/>
                </a:solidFill>
              </a:rPr>
              <a:t>Test</a:t>
            </a:r>
            <a:r>
              <a:rPr lang="en-AU" sz="1200" dirty="0">
                <a:solidFill>
                  <a:srgbClr val="314249"/>
                </a:solidFill>
              </a:rPr>
              <a:t>_User2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3C41DC-FB0A-F5B4-C183-8C9B2278650F}"/>
              </a:ext>
            </a:extLst>
          </p:cNvPr>
          <p:cNvSpPr txBox="1"/>
          <p:nvPr/>
        </p:nvSpPr>
        <p:spPr>
          <a:xfrm>
            <a:off x="7097635" y="1329086"/>
            <a:ext cx="1942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314249"/>
                </a:solidFill>
              </a:rPr>
              <a:t>Sandbox</a:t>
            </a:r>
            <a:r>
              <a:rPr lang="en-AU" sz="1200" dirty="0"/>
              <a:t> </a:t>
            </a:r>
            <a:r>
              <a:rPr lang="en-AU" sz="1200" dirty="0">
                <a:solidFill>
                  <a:srgbClr val="00B0F0"/>
                </a:solidFill>
              </a:rPr>
              <a:t>XXX</a:t>
            </a:r>
          </a:p>
          <a:p>
            <a:r>
              <a:rPr lang="en-AU" sz="1200" dirty="0">
                <a:solidFill>
                  <a:srgbClr val="00B0F0"/>
                </a:solidFill>
              </a:rPr>
              <a:t>XXX</a:t>
            </a:r>
            <a:r>
              <a:rPr lang="en-AU" sz="1200" dirty="0">
                <a:solidFill>
                  <a:srgbClr val="314249"/>
                </a:solidFill>
              </a:rPr>
              <a:t>_User1</a:t>
            </a:r>
          </a:p>
          <a:p>
            <a:r>
              <a:rPr lang="en-AU" sz="1200" dirty="0">
                <a:solidFill>
                  <a:srgbClr val="00B0F0"/>
                </a:solidFill>
              </a:rPr>
              <a:t>XXX</a:t>
            </a:r>
            <a:r>
              <a:rPr lang="en-AU" sz="1200" dirty="0">
                <a:solidFill>
                  <a:srgbClr val="314249"/>
                </a:solidFill>
              </a:rPr>
              <a:t>_User2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0B9A39-7AA6-60A5-BC0C-3C4DEE25CA06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8029403" y="1981483"/>
            <a:ext cx="0" cy="252162"/>
          </a:xfrm>
          <a:prstGeom prst="straightConnector1">
            <a:avLst/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7AB80E-7BF6-4096-4663-95C1977E5FDC}"/>
              </a:ext>
            </a:extLst>
          </p:cNvPr>
          <p:cNvCxnSpPr>
            <a:cxnSpLocks/>
            <a:stCxn id="21" idx="0"/>
            <a:endCxn id="24" idx="2"/>
          </p:cNvCxnSpPr>
          <p:nvPr/>
        </p:nvCxnSpPr>
        <p:spPr>
          <a:xfrm flipH="1" flipV="1">
            <a:off x="3709448" y="1981483"/>
            <a:ext cx="1" cy="252163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F1D64C8-BBC8-C9A9-80F6-37C805E6C515}"/>
              </a:ext>
            </a:extLst>
          </p:cNvPr>
          <p:cNvSpPr txBox="1"/>
          <p:nvPr/>
        </p:nvSpPr>
        <p:spPr>
          <a:xfrm>
            <a:off x="185959" y="2557747"/>
            <a:ext cx="22884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Environment </a:t>
            </a:r>
            <a:r>
              <a:rPr lang="en-AU" sz="900" dirty="0">
                <a:solidFill>
                  <a:srgbClr val="FF0000"/>
                </a:solidFill>
              </a:rPr>
              <a:t>Live</a:t>
            </a:r>
            <a:endParaRPr lang="en-AU" sz="900" dirty="0"/>
          </a:p>
          <a:p>
            <a:endParaRPr lang="en-AU" sz="900" dirty="0"/>
          </a:p>
          <a:p>
            <a:r>
              <a:rPr lang="en-AU" sz="900" dirty="0">
                <a:solidFill>
                  <a:srgbClr val="314249"/>
                </a:solidFill>
              </a:rPr>
              <a:t>D365 Users:</a:t>
            </a:r>
          </a:p>
          <a:p>
            <a:pPr defTabSz="360363"/>
            <a:r>
              <a:rPr lang="en-AU" sz="900" dirty="0"/>
              <a:t>	User1@domain.ext</a:t>
            </a:r>
          </a:p>
          <a:p>
            <a:pPr defTabSz="360363"/>
            <a:r>
              <a:rPr lang="en-AU" sz="900" dirty="0"/>
              <a:t>	User2@domain.ext</a:t>
            </a:r>
          </a:p>
          <a:p>
            <a:pPr defTabSz="360363"/>
            <a:endParaRPr lang="en-AU" sz="900" dirty="0">
              <a:solidFill>
                <a:schemeClr val="bg1"/>
              </a:solidFill>
            </a:endParaRPr>
          </a:p>
          <a:p>
            <a:pPr defTabSz="360363"/>
            <a:r>
              <a:rPr lang="en-AU" sz="900" dirty="0">
                <a:solidFill>
                  <a:srgbClr val="314249"/>
                </a:solidFill>
              </a:rPr>
              <a:t>Eftsure users:</a:t>
            </a:r>
          </a:p>
          <a:p>
            <a:pPr defTabSz="360363"/>
            <a:r>
              <a:rPr lang="en-AU" sz="900" dirty="0"/>
              <a:t> 	User1@domain.ext</a:t>
            </a:r>
          </a:p>
          <a:p>
            <a:pPr defTabSz="360363"/>
            <a:r>
              <a:rPr lang="en-AU" sz="900" dirty="0"/>
              <a:t>	User2@domain.ext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C4CDD1-90F0-0235-F9FC-B9644A5BC927}"/>
              </a:ext>
            </a:extLst>
          </p:cNvPr>
          <p:cNvSpPr txBox="1"/>
          <p:nvPr/>
        </p:nvSpPr>
        <p:spPr>
          <a:xfrm>
            <a:off x="2738190" y="2545359"/>
            <a:ext cx="19425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Environment </a:t>
            </a:r>
            <a:r>
              <a:rPr lang="en-AU" sz="900" dirty="0">
                <a:solidFill>
                  <a:srgbClr val="00B050"/>
                </a:solidFill>
              </a:rPr>
              <a:t>Sandbox</a:t>
            </a:r>
            <a:endParaRPr lang="en-AU" sz="900" dirty="0"/>
          </a:p>
          <a:p>
            <a:endParaRPr lang="en-AU" sz="900" dirty="0"/>
          </a:p>
          <a:p>
            <a:r>
              <a:rPr lang="en-AU" sz="900" dirty="0">
                <a:solidFill>
                  <a:srgbClr val="314249"/>
                </a:solidFill>
              </a:rPr>
              <a:t>D365 Users:</a:t>
            </a:r>
          </a:p>
          <a:p>
            <a:pPr defTabSz="360363"/>
            <a:r>
              <a:rPr lang="en-AU" sz="900" dirty="0"/>
              <a:t>	User1@domain.ext</a:t>
            </a:r>
          </a:p>
          <a:p>
            <a:pPr defTabSz="360363"/>
            <a:r>
              <a:rPr lang="en-AU" sz="900" dirty="0"/>
              <a:t>	User2@domain.ext</a:t>
            </a:r>
          </a:p>
          <a:p>
            <a:pPr defTabSz="360363"/>
            <a:endParaRPr lang="en-AU" sz="900" dirty="0">
              <a:solidFill>
                <a:schemeClr val="bg1"/>
              </a:solidFill>
            </a:endParaRPr>
          </a:p>
          <a:p>
            <a:pPr defTabSz="360363"/>
            <a:r>
              <a:rPr lang="en-AU" sz="900" dirty="0">
                <a:solidFill>
                  <a:srgbClr val="314249"/>
                </a:solidFill>
              </a:rPr>
              <a:t>Eftsure users:</a:t>
            </a:r>
          </a:p>
          <a:p>
            <a:pPr defTabSz="360363"/>
            <a:r>
              <a:rPr lang="en-AU" sz="900" dirty="0"/>
              <a:t>	</a:t>
            </a:r>
            <a:r>
              <a:rPr lang="en-AU" sz="900" dirty="0">
                <a:solidFill>
                  <a:schemeClr val="bg2">
                    <a:lumMod val="50000"/>
                  </a:schemeClr>
                </a:solidFill>
              </a:rPr>
              <a:t>UAT</a:t>
            </a:r>
            <a:r>
              <a:rPr lang="en-AU" sz="900" dirty="0"/>
              <a:t>_User1</a:t>
            </a:r>
          </a:p>
          <a:p>
            <a:pPr defTabSz="360363"/>
            <a:r>
              <a:rPr lang="en-AU" sz="900" dirty="0"/>
              <a:t>	</a:t>
            </a:r>
            <a:r>
              <a:rPr lang="en-AU" sz="900" dirty="0">
                <a:solidFill>
                  <a:schemeClr val="bg2">
                    <a:lumMod val="50000"/>
                  </a:schemeClr>
                </a:solidFill>
              </a:rPr>
              <a:t>UAT</a:t>
            </a:r>
            <a:r>
              <a:rPr lang="en-AU" sz="900" dirty="0"/>
              <a:t>_User2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0400F0-EC8E-36A6-BD96-8B9A0CB5E9E1}"/>
              </a:ext>
            </a:extLst>
          </p:cNvPr>
          <p:cNvSpPr txBox="1"/>
          <p:nvPr/>
        </p:nvSpPr>
        <p:spPr>
          <a:xfrm>
            <a:off x="4910522" y="2537623"/>
            <a:ext cx="19425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Environment </a:t>
            </a:r>
            <a:r>
              <a:rPr lang="en-AU" sz="900" dirty="0">
                <a:solidFill>
                  <a:srgbClr val="00B050"/>
                </a:solidFill>
              </a:rPr>
              <a:t>Sandbox</a:t>
            </a:r>
            <a:endParaRPr lang="en-AU" sz="900" dirty="0"/>
          </a:p>
          <a:p>
            <a:endParaRPr lang="en-AU" sz="900" dirty="0"/>
          </a:p>
          <a:p>
            <a:r>
              <a:rPr lang="en-AU" sz="900" dirty="0">
                <a:solidFill>
                  <a:srgbClr val="314249"/>
                </a:solidFill>
              </a:rPr>
              <a:t>D365 Users:</a:t>
            </a:r>
          </a:p>
          <a:p>
            <a:pPr defTabSz="360363"/>
            <a:r>
              <a:rPr lang="en-AU" sz="900" dirty="0"/>
              <a:t>	User1@domain.ext</a:t>
            </a:r>
          </a:p>
          <a:p>
            <a:pPr defTabSz="360363"/>
            <a:r>
              <a:rPr lang="en-AU" sz="900" dirty="0"/>
              <a:t>	User2@domain.ext</a:t>
            </a:r>
          </a:p>
          <a:p>
            <a:pPr defTabSz="360363"/>
            <a:endParaRPr lang="en-AU" sz="900" dirty="0">
              <a:solidFill>
                <a:schemeClr val="bg1"/>
              </a:solidFill>
            </a:endParaRPr>
          </a:p>
          <a:p>
            <a:pPr defTabSz="360363"/>
            <a:r>
              <a:rPr lang="en-AU" sz="900" dirty="0">
                <a:solidFill>
                  <a:srgbClr val="314249"/>
                </a:solidFill>
              </a:rPr>
              <a:t>Eftsure users:</a:t>
            </a:r>
            <a:r>
              <a:rPr lang="en-AU" sz="900" dirty="0"/>
              <a:t>	</a:t>
            </a:r>
          </a:p>
          <a:p>
            <a:pPr defTabSz="360363"/>
            <a:r>
              <a:rPr lang="en-AU" sz="900" dirty="0"/>
              <a:t>	</a:t>
            </a:r>
            <a:r>
              <a:rPr lang="en-AU" sz="900" dirty="0">
                <a:solidFill>
                  <a:srgbClr val="FFC000"/>
                </a:solidFill>
              </a:rPr>
              <a:t>Test</a:t>
            </a:r>
            <a:r>
              <a:rPr lang="en-AU" sz="900" dirty="0"/>
              <a:t>_User1</a:t>
            </a:r>
          </a:p>
          <a:p>
            <a:pPr defTabSz="360363"/>
            <a:r>
              <a:rPr lang="en-AU" sz="900" dirty="0"/>
              <a:t>	</a:t>
            </a:r>
            <a:r>
              <a:rPr lang="en-AU" sz="900" dirty="0">
                <a:solidFill>
                  <a:srgbClr val="FFC000"/>
                </a:solidFill>
              </a:rPr>
              <a:t>Test</a:t>
            </a:r>
            <a:r>
              <a:rPr lang="en-AU" sz="900" dirty="0"/>
              <a:t>_User2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154615-341E-7B0E-44EC-AD4190C47086}"/>
              </a:ext>
            </a:extLst>
          </p:cNvPr>
          <p:cNvSpPr txBox="1"/>
          <p:nvPr/>
        </p:nvSpPr>
        <p:spPr>
          <a:xfrm>
            <a:off x="7058144" y="2547327"/>
            <a:ext cx="19425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Environment </a:t>
            </a:r>
            <a:r>
              <a:rPr lang="en-AU" sz="900" dirty="0">
                <a:solidFill>
                  <a:srgbClr val="00B050"/>
                </a:solidFill>
              </a:rPr>
              <a:t>Sandbox</a:t>
            </a:r>
            <a:endParaRPr lang="en-AU" sz="900" dirty="0"/>
          </a:p>
          <a:p>
            <a:endParaRPr lang="en-AU" sz="900" dirty="0"/>
          </a:p>
          <a:p>
            <a:r>
              <a:rPr lang="en-AU" sz="900" dirty="0">
                <a:solidFill>
                  <a:srgbClr val="314249"/>
                </a:solidFill>
              </a:rPr>
              <a:t>D365 Users:</a:t>
            </a:r>
          </a:p>
          <a:p>
            <a:pPr defTabSz="360363"/>
            <a:r>
              <a:rPr lang="en-AU" sz="900" dirty="0"/>
              <a:t>	User1@domain.ext</a:t>
            </a:r>
          </a:p>
          <a:p>
            <a:pPr defTabSz="360363"/>
            <a:r>
              <a:rPr lang="en-AU" sz="900" dirty="0"/>
              <a:t>	User2@domain.ext</a:t>
            </a:r>
          </a:p>
          <a:p>
            <a:pPr defTabSz="360363"/>
            <a:endParaRPr lang="en-AU" sz="900" dirty="0">
              <a:solidFill>
                <a:schemeClr val="bg1"/>
              </a:solidFill>
            </a:endParaRPr>
          </a:p>
          <a:p>
            <a:pPr defTabSz="360363"/>
            <a:r>
              <a:rPr lang="en-AU" sz="900" dirty="0">
                <a:solidFill>
                  <a:srgbClr val="314249"/>
                </a:solidFill>
              </a:rPr>
              <a:t>Eftsure users :</a:t>
            </a:r>
            <a:r>
              <a:rPr lang="en-AU" sz="900" dirty="0"/>
              <a:t>	</a:t>
            </a:r>
          </a:p>
          <a:p>
            <a:pPr defTabSz="360363"/>
            <a:r>
              <a:rPr lang="en-AU" sz="900" dirty="0"/>
              <a:t>	</a:t>
            </a:r>
            <a:r>
              <a:rPr lang="en-AU" sz="900" dirty="0">
                <a:solidFill>
                  <a:srgbClr val="00B0F0"/>
                </a:solidFill>
              </a:rPr>
              <a:t>XXX</a:t>
            </a:r>
            <a:r>
              <a:rPr lang="en-AU" sz="900" dirty="0"/>
              <a:t>_User1</a:t>
            </a:r>
          </a:p>
          <a:p>
            <a:pPr defTabSz="360363"/>
            <a:r>
              <a:rPr lang="en-AU" sz="900" dirty="0"/>
              <a:t>	</a:t>
            </a:r>
            <a:r>
              <a:rPr lang="en-AU" sz="900" dirty="0">
                <a:solidFill>
                  <a:srgbClr val="00B0F0"/>
                </a:solidFill>
              </a:rPr>
              <a:t>XXX</a:t>
            </a:r>
            <a:r>
              <a:rPr lang="en-AU" sz="900" dirty="0"/>
              <a:t>_User2</a:t>
            </a:r>
          </a:p>
        </p:txBody>
      </p:sp>
      <p:pic>
        <p:nvPicPr>
          <p:cNvPr id="39" name="Picture 38" descr="A blue and white logo&#10;&#10;Description automatically generated">
            <a:extLst>
              <a:ext uri="{FF2B5EF4-FFF2-40B4-BE49-F238E27FC236}">
                <a16:creationId xmlns:a16="http://schemas.microsoft.com/office/drawing/2014/main" id="{07FD9CC9-8DC3-5BCD-2718-3501B8B34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44" y="3485952"/>
            <a:ext cx="274594" cy="371356"/>
          </a:xfrm>
          <a:prstGeom prst="rect">
            <a:avLst/>
          </a:prstGeom>
        </p:spPr>
      </p:pic>
      <p:pic>
        <p:nvPicPr>
          <p:cNvPr id="40" name="Picture 39" descr="A blue and white logo&#10;&#10;Description automatically generated">
            <a:extLst>
              <a:ext uri="{FF2B5EF4-FFF2-40B4-BE49-F238E27FC236}">
                <a16:creationId xmlns:a16="http://schemas.microsoft.com/office/drawing/2014/main" id="{7BB0DD08-B813-DAF4-65FD-23BB618CB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69" y="3485952"/>
            <a:ext cx="274594" cy="371356"/>
          </a:xfrm>
          <a:prstGeom prst="rect">
            <a:avLst/>
          </a:prstGeom>
        </p:spPr>
      </p:pic>
      <p:pic>
        <p:nvPicPr>
          <p:cNvPr id="41" name="Picture 40" descr="A blue and white logo&#10;&#10;Description automatically generated">
            <a:extLst>
              <a:ext uri="{FF2B5EF4-FFF2-40B4-BE49-F238E27FC236}">
                <a16:creationId xmlns:a16="http://schemas.microsoft.com/office/drawing/2014/main" id="{710FCA51-1C45-95DE-5CC9-B360C7447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701" y="3485952"/>
            <a:ext cx="274594" cy="371356"/>
          </a:xfrm>
          <a:prstGeom prst="rect">
            <a:avLst/>
          </a:prstGeom>
        </p:spPr>
      </p:pic>
      <p:pic>
        <p:nvPicPr>
          <p:cNvPr id="42" name="Picture 41" descr="A blue and white logo&#10;&#10;Description automatically generated">
            <a:extLst>
              <a:ext uri="{FF2B5EF4-FFF2-40B4-BE49-F238E27FC236}">
                <a16:creationId xmlns:a16="http://schemas.microsoft.com/office/drawing/2014/main" id="{2DAF9CAE-CDE0-AF18-8772-A8FA6340E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408" y="3485952"/>
            <a:ext cx="274594" cy="371356"/>
          </a:xfrm>
          <a:prstGeom prst="rect">
            <a:avLst/>
          </a:prstGeom>
        </p:spPr>
      </p:pic>
      <p:pic>
        <p:nvPicPr>
          <p:cNvPr id="55" name="Picture 54" descr="A blue and black background&#10;&#10;Description automatically generated">
            <a:extLst>
              <a:ext uri="{FF2B5EF4-FFF2-40B4-BE49-F238E27FC236}">
                <a16:creationId xmlns:a16="http://schemas.microsoft.com/office/drawing/2014/main" id="{0F961EDB-03F3-FD55-863F-4E28776DA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89" y="594019"/>
            <a:ext cx="371349" cy="290740"/>
          </a:xfrm>
          <a:prstGeom prst="rect">
            <a:avLst/>
          </a:prstGeom>
        </p:spPr>
      </p:pic>
      <p:pic>
        <p:nvPicPr>
          <p:cNvPr id="56" name="Picture 55" descr="A blue and black background&#10;&#10;Description automatically generated">
            <a:extLst>
              <a:ext uri="{FF2B5EF4-FFF2-40B4-BE49-F238E27FC236}">
                <a16:creationId xmlns:a16="http://schemas.microsoft.com/office/drawing/2014/main" id="{CA1B84CF-CFB4-9032-F840-EEC2AAF207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66" y="594019"/>
            <a:ext cx="371349" cy="2907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E22624-E8BE-220D-24B2-F7140F6EE472}"/>
              </a:ext>
            </a:extLst>
          </p:cNvPr>
          <p:cNvSpPr/>
          <p:nvPr/>
        </p:nvSpPr>
        <p:spPr>
          <a:xfrm>
            <a:off x="58488" y="10611061"/>
            <a:ext cx="9026200" cy="74458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AU"/>
              <a:t>Zendesk (support)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46E6248-1933-15CA-48FE-291803C5B6F6}"/>
              </a:ext>
            </a:extLst>
          </p:cNvPr>
          <p:cNvCxnSpPr>
            <a:cxnSpLocks/>
          </p:cNvCxnSpPr>
          <p:nvPr/>
        </p:nvCxnSpPr>
        <p:spPr>
          <a:xfrm flipH="1" flipV="1">
            <a:off x="1330195" y="10191465"/>
            <a:ext cx="6807" cy="419596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EF7625-5C97-6AD9-6418-45EC12713E0F}"/>
              </a:ext>
            </a:extLst>
          </p:cNvPr>
          <p:cNvCxnSpPr>
            <a:cxnSpLocks/>
          </p:cNvCxnSpPr>
          <p:nvPr/>
        </p:nvCxnSpPr>
        <p:spPr>
          <a:xfrm flipV="1">
            <a:off x="5869426" y="10185166"/>
            <a:ext cx="0" cy="425895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9F107A-231C-A7A3-6FE2-13666A2B3F0E}"/>
              </a:ext>
            </a:extLst>
          </p:cNvPr>
          <p:cNvCxnSpPr>
            <a:cxnSpLocks/>
          </p:cNvCxnSpPr>
          <p:nvPr/>
        </p:nvCxnSpPr>
        <p:spPr>
          <a:xfrm flipV="1">
            <a:off x="8068894" y="10170945"/>
            <a:ext cx="0" cy="440116"/>
          </a:xfrm>
          <a:prstGeom prst="straightConnector1">
            <a:avLst/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C54B57-5A3B-F1FC-E6B3-944549118229}"/>
              </a:ext>
            </a:extLst>
          </p:cNvPr>
          <p:cNvCxnSpPr>
            <a:cxnSpLocks/>
          </p:cNvCxnSpPr>
          <p:nvPr/>
        </p:nvCxnSpPr>
        <p:spPr>
          <a:xfrm flipV="1">
            <a:off x="3709448" y="10181149"/>
            <a:ext cx="0" cy="429912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C5E35F-0EAA-8A48-4959-AFBCA55F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3" y="10731738"/>
            <a:ext cx="503227" cy="50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C95A9DB-8E08-8892-DE88-AEB7E75CD786}"/>
              </a:ext>
            </a:extLst>
          </p:cNvPr>
          <p:cNvSpPr txBox="1"/>
          <p:nvPr/>
        </p:nvSpPr>
        <p:spPr>
          <a:xfrm>
            <a:off x="5056938" y="10749065"/>
            <a:ext cx="36870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60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3142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Eftsure users (in User Options \ Support services):</a:t>
            </a: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0D3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  <a:p>
            <a:pPr marL="0" marR="0" lvl="0" indent="0" algn="l" defTabSz="360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900">
                <a:solidFill>
                  <a:srgbClr val="0D34FF"/>
                </a:solidFill>
                <a:latin typeface="Calibri" panose="020F0502020204030204"/>
              </a:rPr>
              <a:t>	</a:t>
            </a: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0D3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User1@domain.ext</a:t>
            </a:r>
          </a:p>
          <a:p>
            <a:pPr marL="0" marR="0" lvl="0" indent="0" algn="l" defTabSz="360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0D3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User2@domain.ext</a:t>
            </a:r>
            <a:endParaRPr lang="en-A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E84C81-FBC4-6985-C9A5-0F2DBF313362}"/>
              </a:ext>
            </a:extLst>
          </p:cNvPr>
          <p:cNvSpPr txBox="1"/>
          <p:nvPr/>
        </p:nvSpPr>
        <p:spPr>
          <a:xfrm>
            <a:off x="747098" y="10731738"/>
            <a:ext cx="16496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60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3142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Eftsure users (in User Options):</a:t>
            </a: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0D3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User1@domain.ext</a:t>
            </a:r>
          </a:p>
          <a:p>
            <a:pPr marL="0" marR="0" lvl="0" indent="0" algn="l" defTabSz="360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0D3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User2@domain.ext</a:t>
            </a:r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B7F7E9-A07F-70BF-7221-5677A71A59C4}"/>
              </a:ext>
            </a:extLst>
          </p:cNvPr>
          <p:cNvSpPr/>
          <p:nvPr/>
        </p:nvSpPr>
        <p:spPr>
          <a:xfrm>
            <a:off x="58488" y="4418422"/>
            <a:ext cx="9026200" cy="5864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AU" dirty="0">
                <a:solidFill>
                  <a:schemeClr val="accent6">
                    <a:lumMod val="10000"/>
                  </a:schemeClr>
                </a:solidFill>
              </a:rPr>
              <a:t>Recommended naming convention </a:t>
            </a:r>
          </a:p>
          <a:p>
            <a:pPr algn="ctr"/>
            <a:r>
              <a:rPr lang="en-AU" dirty="0">
                <a:solidFill>
                  <a:schemeClr val="accent6">
                    <a:lumMod val="10000"/>
                  </a:schemeClr>
                </a:solidFill>
              </a:rPr>
              <a:t>for eftsure users in API v2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32287217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04F984-05E5-60E5-B928-D0B501AD31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60817" y="267219"/>
            <a:ext cx="7854975" cy="78173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accent2"/>
                </a:solidFill>
              </a:rPr>
              <a:t>Microsoft ISV - Certification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D55AAB-B41D-531E-F92A-5E63E30681E7}"/>
              </a:ext>
            </a:extLst>
          </p:cNvPr>
          <p:cNvSpPr/>
          <p:nvPr/>
        </p:nvSpPr>
        <p:spPr>
          <a:xfrm>
            <a:off x="179512" y="987574"/>
            <a:ext cx="87987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Microsoft requires specific reviews in order to validate our extension: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Source code to meet Microsoft guidelines. (No errors/warnings/best practices)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Microsoft Dynamics Lifecycle Services (LCS) solution package successfully bundled and delivered.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Core independent software vendor (ISV) business scenarios can be transacted.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eftsure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 completes the following curation artifacts and tests: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Code analysis report (CAR)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Business process modeler (BPM)/test scripts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Business database backup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Project name and description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Data packages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Methodology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Binaries (optional)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Deployable packages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Models (code and tests)</a:t>
            </a:r>
          </a:p>
          <a:p>
            <a:pPr marL="457200" lvl="2" defTabSz="914400"/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Marketing content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https://docs.microsoft.com/en-us/dynamics365/fin-ops-core/dev-itpro/lcs-solutions/app-validation-lcs-solutions</a:t>
            </a:r>
            <a:endParaRPr kumimoji="0" lang="en-AU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096B84-2E1C-85FC-1188-1C7F26CA7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832900"/>
            <a:ext cx="3874677" cy="11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7248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04F984-05E5-60E5-B928-D0B501AD31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60817" y="267219"/>
            <a:ext cx="7854975" cy="78173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accent2"/>
                </a:solidFill>
              </a:rPr>
              <a:t>Security 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265F64-E22B-7EA1-FEE4-B1BC5BAF4D9E}"/>
              </a:ext>
            </a:extLst>
          </p:cNvPr>
          <p:cNvSpPr/>
          <p:nvPr/>
        </p:nvSpPr>
        <p:spPr>
          <a:xfrm>
            <a:off x="179512" y="914891"/>
            <a:ext cx="2641844" cy="3290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9144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 a </a:t>
            </a:r>
            <a:r>
              <a:rPr lang="en-US" sz="1100" b="1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cybercrime prevention </a:t>
            </a:r>
            <a:r>
              <a:rPr lang="en-US" sz="1100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service, eftsure security measures follow the </a:t>
            </a:r>
            <a:r>
              <a:rPr lang="en-US" sz="1100" b="1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strongest industry standards </a:t>
            </a:r>
            <a:r>
              <a:rPr lang="en-US" sz="1100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 are fully documented in the security information guides</a:t>
            </a:r>
          </a:p>
          <a:p>
            <a:pPr marL="171450" indent="-171450" defTabSz="9144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All transactions are secured using </a:t>
            </a:r>
            <a:r>
              <a:rPr lang="en-US" sz="1100" b="1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TLS1.2/1.3 over HTTPS</a:t>
            </a:r>
            <a:endParaRPr lang="en-US" sz="1100">
              <a:solidFill>
                <a:schemeClr val="accent5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defTabSz="9144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All credentials are </a:t>
            </a:r>
            <a:r>
              <a:rPr lang="en-US" sz="1100" b="1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encrypted at rest </a:t>
            </a:r>
            <a:r>
              <a:rPr lang="en-US" sz="1100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 during </a:t>
            </a:r>
            <a:r>
              <a:rPr lang="en-US" sz="1100" b="1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transit</a:t>
            </a:r>
            <a:endParaRPr lang="en-US" sz="1100">
              <a:solidFill>
                <a:schemeClr val="accent5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defTabSz="9144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Access to </a:t>
            </a:r>
            <a:r>
              <a:rPr lang="en-US" sz="1100" b="1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centers </a:t>
            </a:r>
            <a:r>
              <a:rPr lang="en-US" sz="1100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 highly secured by partner AWS and access to D365FO instances is similarly protected by Microsoft</a:t>
            </a:r>
          </a:p>
          <a:p>
            <a:pPr marL="171450" indent="-171450" defTabSz="9144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Vendor security practices are constantly under </a:t>
            </a:r>
            <a:r>
              <a:rPr lang="en-US" sz="1100" b="1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review and audit</a:t>
            </a:r>
            <a:r>
              <a:rPr lang="en-US" sz="1100">
                <a:solidFill>
                  <a:schemeClr val="accent5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including penetration testing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DA1DDA-9100-B24D-2492-63E22380CD91}"/>
              </a:ext>
            </a:extLst>
          </p:cNvPr>
          <p:cNvSpPr/>
          <p:nvPr/>
        </p:nvSpPr>
        <p:spPr>
          <a:xfrm>
            <a:off x="3022491" y="914891"/>
            <a:ext cx="5509950" cy="369684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</a:rPr>
              <a:t>Authentication Model for Internal User [Employees]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Users access D365FO environment 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as usual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, which depends on Azure Active Directory Group permissions &amp; D365FO permissions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Existing user 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roles have been extended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to allow usage of </a:t>
            </a:r>
            <a:r>
              <a: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eftsure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 features. 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An </a:t>
            </a:r>
            <a:r>
              <a: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eftsure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 credential is associated to each user performing </a:t>
            </a:r>
            <a:r>
              <a: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eftsure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 actions and configured in the 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user options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 dialog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A 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generic </a:t>
            </a: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eftsure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 credential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may be used only for payment verifications when the user doesn’t have </a:t>
            </a:r>
            <a:r>
              <a: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eftsure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 credentials configured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Authentication model for External User [Vendors]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/>
            </a:endParaRPr>
          </a:p>
          <a:p>
            <a:pPr marL="171450" marR="0" lvl="0" indent="-17145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Suppliers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 access D365FO system only if granted vendor collaboration permissions. Otherwise no access to D365 FO</a:t>
            </a:r>
          </a:p>
          <a:p>
            <a:pPr marL="171450" marR="0" lvl="0" indent="-17145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Suppliers can be granted permissions to interact with RFQs, Purchase Orders… but 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can’t interact with their </a:t>
            </a: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eftsure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 information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from within ERP D365 FO</a:t>
            </a:r>
          </a:p>
          <a:p>
            <a:pPr marL="171450" marR="0" lvl="0" indent="-17145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Suppliers can only complete 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invitations &amp; verification in the </a:t>
            </a:r>
            <a:r>
              <a:rPr kumimoji="0" lang="en-US" sz="1000" b="1" i="0" u="none" strike="noStrike" kern="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eftsure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 portal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. </a:t>
            </a:r>
            <a:r>
              <a: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eftsure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 features are natively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 available to your Accounts Payable department</a:t>
            </a:r>
          </a:p>
          <a:p>
            <a:pPr marL="171450" marR="0" lvl="0" indent="-17145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Suppliers authenticated in the eftsure portal and in D365 FO using their credentials &amp; MFA, if granted vendor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2213132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04F984-05E5-60E5-B928-D0B501AD31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60817" y="267219"/>
            <a:ext cx="7854975" cy="78173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accent2"/>
                </a:solidFill>
              </a:rPr>
              <a:t>Security – User roles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64833-E57F-CBD1-7BFC-39E935FA6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0" y="1550361"/>
            <a:ext cx="8592102" cy="307159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3CFCDA-8EAC-3D88-5756-E38C422BFF10}"/>
              </a:ext>
            </a:extLst>
          </p:cNvPr>
          <p:cNvSpPr txBox="1">
            <a:spLocks/>
          </p:cNvSpPr>
          <p:nvPr/>
        </p:nvSpPr>
        <p:spPr>
          <a:xfrm>
            <a:off x="92228" y="935896"/>
            <a:ext cx="8592101" cy="685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 of new/customised roles.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permissions can be granted by customer/partner customisations.</a:t>
            </a: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355B0B4-91AA-CB5D-679B-C45D5CDE8DE7}"/>
              </a:ext>
            </a:extLst>
          </p:cNvPr>
          <p:cNvSpPr txBox="1">
            <a:spLocks/>
          </p:cNvSpPr>
          <p:nvPr/>
        </p:nvSpPr>
        <p:spPr>
          <a:xfrm>
            <a:off x="92228" y="4773072"/>
            <a:ext cx="5346298" cy="350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7188" algn="l"/>
              </a:tabLst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https://docs.microsoft.com/en-us/dynamics365/fin-ops-core/dev-itpro/sysadmin/role-based-security</a:t>
            </a: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4651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04F984-05E5-60E5-B928-D0B501AD31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80588" y="539313"/>
            <a:ext cx="8101090" cy="78173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accent2"/>
                </a:solidFill>
              </a:rPr>
              <a:t>eftsure inside </a:t>
            </a:r>
            <a:r>
              <a:rPr lang="en-US" sz="4400" err="1">
                <a:solidFill>
                  <a:schemeClr val="accent2"/>
                </a:solidFill>
              </a:rPr>
              <a:t>ExFlow</a:t>
            </a:r>
            <a:r>
              <a:rPr lang="en-US" sz="4400">
                <a:solidFill>
                  <a:schemeClr val="accent2"/>
                </a:solidFill>
              </a:rPr>
              <a:t> in D365 F&amp;O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9A285C-7752-5779-13A5-11A51E143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571" y="1940345"/>
            <a:ext cx="2610686" cy="2610686"/>
          </a:xfrm>
          <a:prstGeom prst="roundRect">
            <a:avLst>
              <a:gd name="adj" fmla="val 35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22238" dist="38100" dir="2700000" sx="99939" sy="99939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3E8D4BA-1703-C4D0-EF53-C492A76EC091}"/>
              </a:ext>
            </a:extLst>
          </p:cNvPr>
          <p:cNvSpPr/>
          <p:nvPr/>
        </p:nvSpPr>
        <p:spPr>
          <a:xfrm>
            <a:off x="330689" y="1924070"/>
            <a:ext cx="3946729" cy="2680117"/>
          </a:xfrm>
          <a:prstGeom prst="roundRect">
            <a:avLst>
              <a:gd name="adj" fmla="val 10602"/>
            </a:avLst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89000">
                <a:srgbClr val="EEF3F8"/>
              </a:gs>
            </a:gsLst>
          </a:gradFill>
          <a:effectLst>
            <a:outerShdw blurRad="240493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Electronic onboarding, </a:t>
            </a:r>
          </a:p>
          <a:p>
            <a:pPr algn="ctr"/>
            <a:r>
              <a:rPr lang="en-US" sz="20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Automated Invoicing, </a:t>
            </a:r>
          </a:p>
          <a:p>
            <a:pPr algn="ctr"/>
            <a:r>
              <a:rPr lang="en-US" sz="20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Secure Payment :</a:t>
            </a:r>
          </a:p>
          <a:p>
            <a:pPr algn="ctr"/>
            <a:endParaRPr lang="en-US" sz="2000">
              <a:solidFill>
                <a:schemeClr val="accent5">
                  <a:lumMod val="25000"/>
                </a:schemeClr>
              </a:solidFill>
              <a:latin typeface="Founders Grotesk Regular" panose="020B0503030202060203" pitchFamily="34" charset="77"/>
            </a:endParaRPr>
          </a:p>
          <a:p>
            <a:pPr algn="ctr"/>
            <a:r>
              <a:rPr lang="en-US" sz="2400" i="1">
                <a:solidFill>
                  <a:schemeClr val="accent2"/>
                </a:solidFill>
                <a:latin typeface="Founders Grotesk Regular" panose="020B0503030202060203" pitchFamily="34" charset="77"/>
              </a:rPr>
              <a:t>‘The Blueprint of the future</a:t>
            </a:r>
          </a:p>
          <a:p>
            <a:pPr algn="ctr"/>
            <a:r>
              <a:rPr lang="en-US" sz="2400" i="1">
                <a:solidFill>
                  <a:schemeClr val="accent2"/>
                </a:solidFill>
                <a:latin typeface="Founders Grotesk Regular" panose="020B0503030202060203" pitchFamily="34" charset="77"/>
              </a:rPr>
              <a:t> of AP Departments’</a:t>
            </a:r>
          </a:p>
        </p:txBody>
      </p:sp>
    </p:spTree>
    <p:extLst>
      <p:ext uri="{BB962C8B-B14F-4D97-AF65-F5344CB8AC3E}">
        <p14:creationId xmlns:p14="http://schemas.microsoft.com/office/powerpoint/2010/main" val="38559753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9362C2-A501-7940-E386-B3B0DF45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7418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E3C96-7C42-1D1A-8AFB-42E2C729B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A4B5606-8321-38AF-FBFE-B230CAA25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ADC2899-D598-7D08-D774-FAE15139955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57069" y="193641"/>
            <a:ext cx="6403139" cy="522545"/>
          </a:xfrm>
        </p:spPr>
        <p:txBody>
          <a:bodyPr>
            <a:normAutofit/>
          </a:bodyPr>
          <a:lstStyle/>
          <a:p>
            <a:pPr algn="ctr"/>
            <a:r>
              <a:rPr lang="en-US" sz="4400" err="1">
                <a:solidFill>
                  <a:schemeClr val="accent2"/>
                </a:solidFill>
              </a:rPr>
              <a:t>Exflow</a:t>
            </a:r>
            <a:endParaRPr lang="en-US" sz="4400">
              <a:solidFill>
                <a:schemeClr val="accent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AD22C9-DB75-6A54-540C-C447ADA7D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826" y="716186"/>
            <a:ext cx="3734047" cy="2205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C893B-E2DC-4254-399D-AE937731F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627" y="3026996"/>
            <a:ext cx="6670333" cy="1826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BC2FD-650E-F00C-69E6-AA33EC97D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27" y="716186"/>
            <a:ext cx="4402133" cy="193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5542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04F984-05E5-60E5-B928-D0B501AD31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80588" y="40098"/>
            <a:ext cx="8101090" cy="78173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D365 Partnerships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4CAD8D-AC43-DD43-8111-309E192F25BF}"/>
              </a:ext>
            </a:extLst>
          </p:cNvPr>
          <p:cNvSpPr txBox="1"/>
          <p:nvPr/>
        </p:nvSpPr>
        <p:spPr>
          <a:xfrm>
            <a:off x="82296" y="726439"/>
            <a:ext cx="1819656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rgbClr val="314249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0" err="1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ExFlow</a:t>
            </a:r>
            <a:r>
              <a:rPr lang="en-US" sz="1400" b="1" i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 FO AP Automation</a:t>
            </a:r>
          </a:p>
          <a:p>
            <a:endParaRPr lang="en-US" sz="1400" b="1" i="0">
              <a:solidFill>
                <a:srgbClr val="323130"/>
              </a:solidFill>
              <a:effectLst/>
              <a:latin typeface="Segoe UI" panose="020B0502040204020203" pitchFamily="34" charset="0"/>
            </a:endParaRPr>
          </a:p>
          <a:p>
            <a:r>
              <a:rPr lang="en-US" sz="1400" i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Accounts Payable and Invoice Process automation for Microsoft Dynamics 365 for Finance and Operation</a:t>
            </a:r>
            <a:endParaRPr lang="en-AU" sz="1400">
              <a:solidFill>
                <a:srgbClr val="1B1B1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695CB-A139-C311-7D89-836D85A6FCE1}"/>
              </a:ext>
            </a:extLst>
          </p:cNvPr>
          <p:cNvSpPr txBox="1"/>
          <p:nvPr/>
        </p:nvSpPr>
        <p:spPr>
          <a:xfrm>
            <a:off x="82296" y="2825301"/>
            <a:ext cx="1819656" cy="22467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rgbClr val="314249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1" i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Xe Global Payments for D365 Finance</a:t>
            </a:r>
          </a:p>
          <a:p>
            <a:pPr algn="l"/>
            <a:endParaRPr lang="en-US" sz="1400" b="1" i="0">
              <a:solidFill>
                <a:srgbClr val="323130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sz="1400" b="0" i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Simplify &amp; automate your global vendor payment process with a real-time embedded currency solution</a:t>
            </a:r>
          </a:p>
        </p:txBody>
      </p:sp>
      <p:pic>
        <p:nvPicPr>
          <p:cNvPr id="4" name="Group 203.png">
            <a:extLst>
              <a:ext uri="{FF2B5EF4-FFF2-40B4-BE49-F238E27FC236}">
                <a16:creationId xmlns:a16="http://schemas.microsoft.com/office/drawing/2014/main" id="{185B590C-6A8B-0755-D55B-AED86BA28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283" y="1072385"/>
            <a:ext cx="6106857" cy="426318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xFlow">
            <a:extLst>
              <a:ext uri="{FF2B5EF4-FFF2-40B4-BE49-F238E27FC236}">
                <a16:creationId xmlns:a16="http://schemas.microsoft.com/office/drawing/2014/main" id="{2F09209E-7FAF-0318-2137-93E5C25340C1}"/>
              </a:ext>
            </a:extLst>
          </p:cNvPr>
          <p:cNvSpPr txBox="1"/>
          <p:nvPr/>
        </p:nvSpPr>
        <p:spPr>
          <a:xfrm>
            <a:off x="2325387" y="3349872"/>
            <a:ext cx="1841469" cy="1183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3866">
              <a:lnSpc>
                <a:spcPct val="80000"/>
              </a:lnSpc>
              <a:tabLst>
                <a:tab pos="939800" algn="l"/>
                <a:tab pos="1892300" algn="l"/>
                <a:tab pos="2844800" algn="l"/>
                <a:tab pos="3784600" algn="l"/>
                <a:tab pos="4737100" algn="l"/>
                <a:tab pos="5689600" algn="l"/>
                <a:tab pos="6629400" algn="l"/>
                <a:tab pos="7581900" algn="l"/>
                <a:tab pos="8534400" algn="l"/>
                <a:tab pos="9474200" algn="l"/>
                <a:tab pos="10426700" algn="l"/>
                <a:tab pos="11379200" algn="l"/>
              </a:tabLst>
              <a:defRPr sz="3400">
                <a:solidFill>
                  <a:schemeClr val="accent6">
                    <a:hueOff val="-11700000"/>
                    <a:satOff val="-20000"/>
                    <a:lumOff val="3921"/>
                  </a:schemeClr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</a:lstStyle>
          <a:p>
            <a:pPr defTabSz="12700" hangingPunct="0"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</a:pPr>
            <a:r>
              <a:rPr sz="1275" kern="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</a:rPr>
              <a:t>ExFlow</a:t>
            </a:r>
          </a:p>
        </p:txBody>
      </p:sp>
      <p:sp>
        <p:nvSpPr>
          <p:cNvPr id="9" name="Standard Application">
            <a:extLst>
              <a:ext uri="{FF2B5EF4-FFF2-40B4-BE49-F238E27FC236}">
                <a16:creationId xmlns:a16="http://schemas.microsoft.com/office/drawing/2014/main" id="{3425510D-71DE-6A00-9F5E-D1047D9E9C38}"/>
              </a:ext>
            </a:extLst>
          </p:cNvPr>
          <p:cNvSpPr txBox="1"/>
          <p:nvPr/>
        </p:nvSpPr>
        <p:spPr>
          <a:xfrm>
            <a:off x="4411932" y="4089874"/>
            <a:ext cx="1841469" cy="1183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3866">
              <a:lnSpc>
                <a:spcPct val="80000"/>
              </a:lnSpc>
              <a:tabLst>
                <a:tab pos="939800" algn="l"/>
                <a:tab pos="1892300" algn="l"/>
                <a:tab pos="2844800" algn="l"/>
                <a:tab pos="3784600" algn="l"/>
                <a:tab pos="4737100" algn="l"/>
                <a:tab pos="5689600" algn="l"/>
                <a:tab pos="6629400" algn="l"/>
                <a:tab pos="7581900" algn="l"/>
                <a:tab pos="8534400" algn="l"/>
                <a:tab pos="9474200" algn="l"/>
                <a:tab pos="10426700" algn="l"/>
                <a:tab pos="11379200" algn="l"/>
              </a:tabLst>
              <a:defRPr sz="3400">
                <a:solidFill>
                  <a:schemeClr val="accent6">
                    <a:hueOff val="-11700000"/>
                    <a:satOff val="-20000"/>
                    <a:lumOff val="3921"/>
                  </a:schemeClr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</a:lstStyle>
          <a:p>
            <a:pPr defTabSz="12700" hangingPunct="0"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</a:pPr>
            <a:r>
              <a:rPr sz="1275" kern="0" dirty="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</a:rPr>
              <a:t>Standard Application</a:t>
            </a:r>
          </a:p>
        </p:txBody>
      </p:sp>
      <p:sp>
        <p:nvSpPr>
          <p:cNvPr id="10" name="Eftsure inside ExFlow…">
            <a:extLst>
              <a:ext uri="{FF2B5EF4-FFF2-40B4-BE49-F238E27FC236}">
                <a16:creationId xmlns:a16="http://schemas.microsoft.com/office/drawing/2014/main" id="{A3CD6143-E0BC-980C-63C3-617B2FAD1B20}"/>
              </a:ext>
            </a:extLst>
          </p:cNvPr>
          <p:cNvSpPr txBox="1"/>
          <p:nvPr/>
        </p:nvSpPr>
        <p:spPr>
          <a:xfrm>
            <a:off x="3155653" y="2572870"/>
            <a:ext cx="1841469" cy="2563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12700" hangingPunct="0">
              <a:lnSpc>
                <a:spcPct val="80000"/>
              </a:lnSpc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  <a:defRPr sz="340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pPr>
            <a:r>
              <a:rPr sz="1275" kern="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sym typeface="Founders Grotesk Light"/>
              </a:rPr>
              <a:t>Eftsure inside ExFlow </a:t>
            </a:r>
          </a:p>
          <a:p>
            <a:pPr algn="ctr" defTabSz="12700" hangingPunct="0">
              <a:lnSpc>
                <a:spcPct val="80000"/>
              </a:lnSpc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  <a:defRPr sz="340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pPr>
            <a:r>
              <a:rPr sz="1275" kern="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sym typeface="Founders Grotesk Light"/>
              </a:rPr>
              <a:t>for D365  F&amp;O</a:t>
            </a:r>
          </a:p>
        </p:txBody>
      </p:sp>
      <p:sp>
        <p:nvSpPr>
          <p:cNvPr id="11" name="Eftsure inside Xe…">
            <a:extLst>
              <a:ext uri="{FF2B5EF4-FFF2-40B4-BE49-F238E27FC236}">
                <a16:creationId xmlns:a16="http://schemas.microsoft.com/office/drawing/2014/main" id="{34D4319F-41FF-8ED5-ADF9-2A089E6E5D22}"/>
              </a:ext>
            </a:extLst>
          </p:cNvPr>
          <p:cNvSpPr txBox="1"/>
          <p:nvPr/>
        </p:nvSpPr>
        <p:spPr>
          <a:xfrm>
            <a:off x="5474133" y="2572870"/>
            <a:ext cx="1841469" cy="2563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12700" hangingPunct="0">
              <a:lnSpc>
                <a:spcPct val="80000"/>
              </a:lnSpc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  <a:defRPr sz="340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pPr>
            <a:r>
              <a:rPr sz="1275" kern="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sym typeface="Founders Grotesk Light"/>
              </a:rPr>
              <a:t>Eftsure inside Xe </a:t>
            </a:r>
          </a:p>
          <a:p>
            <a:pPr algn="ctr" defTabSz="12700" hangingPunct="0">
              <a:lnSpc>
                <a:spcPct val="80000"/>
              </a:lnSpc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  <a:defRPr sz="340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pPr>
            <a:r>
              <a:rPr sz="1275" kern="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sym typeface="Founders Grotesk Light"/>
              </a:rPr>
              <a:t>for D365  F&amp;O</a:t>
            </a:r>
          </a:p>
        </p:txBody>
      </p:sp>
      <p:sp>
        <p:nvSpPr>
          <p:cNvPr id="12" name="Eftsure inside  Dynamics D365  F&amp;O">
            <a:extLst>
              <a:ext uri="{FF2B5EF4-FFF2-40B4-BE49-F238E27FC236}">
                <a16:creationId xmlns:a16="http://schemas.microsoft.com/office/drawing/2014/main" id="{AC456446-806C-B036-F08C-76C241989446}"/>
              </a:ext>
            </a:extLst>
          </p:cNvPr>
          <p:cNvSpPr txBox="1"/>
          <p:nvPr/>
        </p:nvSpPr>
        <p:spPr>
          <a:xfrm>
            <a:off x="4310977" y="3257511"/>
            <a:ext cx="1841469" cy="357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12700" hangingPunct="0">
              <a:lnSpc>
                <a:spcPct val="80000"/>
              </a:lnSpc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  <a:defRPr sz="340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pPr>
            <a:r>
              <a:rPr sz="1275" kern="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sym typeface="Founders Grotesk Light"/>
              </a:rPr>
              <a:t>Eftsure inside </a:t>
            </a:r>
            <a:br>
              <a:rPr sz="1275" kern="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sym typeface="Founders Grotesk Light"/>
              </a:rPr>
            </a:br>
            <a:r>
              <a:rPr sz="1275" kern="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  <a:latin typeface="Founders Grotesk Light"/>
                <a:sym typeface="Founders Grotesk Light"/>
              </a:rPr>
              <a:t>Dynamics D365  F&amp;O</a:t>
            </a:r>
          </a:p>
        </p:txBody>
      </p:sp>
      <p:sp>
        <p:nvSpPr>
          <p:cNvPr id="13" name="Xe">
            <a:extLst>
              <a:ext uri="{FF2B5EF4-FFF2-40B4-BE49-F238E27FC236}">
                <a16:creationId xmlns:a16="http://schemas.microsoft.com/office/drawing/2014/main" id="{E21228F3-93FD-4257-D90A-A635D5C50DEF}"/>
              </a:ext>
            </a:extLst>
          </p:cNvPr>
          <p:cNvSpPr txBox="1"/>
          <p:nvPr/>
        </p:nvSpPr>
        <p:spPr>
          <a:xfrm>
            <a:off x="6296566" y="3349872"/>
            <a:ext cx="1841469" cy="1183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3866">
              <a:lnSpc>
                <a:spcPct val="80000"/>
              </a:lnSpc>
              <a:tabLst>
                <a:tab pos="939800" algn="l"/>
                <a:tab pos="1892300" algn="l"/>
                <a:tab pos="2844800" algn="l"/>
                <a:tab pos="3784600" algn="l"/>
                <a:tab pos="4737100" algn="l"/>
                <a:tab pos="5689600" algn="l"/>
                <a:tab pos="6629400" algn="l"/>
                <a:tab pos="7581900" algn="l"/>
                <a:tab pos="8534400" algn="l"/>
                <a:tab pos="9474200" algn="l"/>
                <a:tab pos="10426700" algn="l"/>
                <a:tab pos="11379200" algn="l"/>
              </a:tabLst>
              <a:defRPr sz="3400">
                <a:solidFill>
                  <a:schemeClr val="accent6">
                    <a:hueOff val="-11700000"/>
                    <a:satOff val="-20000"/>
                    <a:lumOff val="3921"/>
                  </a:schemeClr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</a:lstStyle>
          <a:p>
            <a:pPr defTabSz="12700" hangingPunct="0"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</a:pPr>
            <a:r>
              <a:rPr sz="1275" kern="0">
                <a:solidFill>
                  <a:srgbClr val="F3F6F7">
                    <a:hueOff val="-11700000"/>
                    <a:satOff val="-20000"/>
                    <a:lumOff val="3921"/>
                  </a:srgbClr>
                </a:solidFill>
              </a:rPr>
              <a:t>Xe</a:t>
            </a:r>
          </a:p>
        </p:txBody>
      </p:sp>
      <p:sp>
        <p:nvSpPr>
          <p:cNvPr id="15" name="Internet">
            <a:extLst>
              <a:ext uri="{FF2B5EF4-FFF2-40B4-BE49-F238E27FC236}">
                <a16:creationId xmlns:a16="http://schemas.microsoft.com/office/drawing/2014/main" id="{2671E483-0075-10AE-59C0-AA192196CC78}"/>
              </a:ext>
            </a:extLst>
          </p:cNvPr>
          <p:cNvSpPr txBox="1"/>
          <p:nvPr/>
        </p:nvSpPr>
        <p:spPr>
          <a:xfrm>
            <a:off x="3498396" y="1334061"/>
            <a:ext cx="1199105" cy="3870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3866">
              <a:lnSpc>
                <a:spcPct val="80000"/>
              </a:lnSpc>
              <a:tabLst>
                <a:tab pos="939800" algn="l"/>
                <a:tab pos="1892300" algn="l"/>
                <a:tab pos="2844800" algn="l"/>
                <a:tab pos="3784600" algn="l"/>
                <a:tab pos="4737100" algn="l"/>
                <a:tab pos="5689600" algn="l"/>
                <a:tab pos="6629400" algn="l"/>
                <a:tab pos="7581900" algn="l"/>
                <a:tab pos="8534400" algn="l"/>
                <a:tab pos="9474200" algn="l"/>
                <a:tab pos="10426700" algn="l"/>
                <a:tab pos="11379200" algn="l"/>
              </a:tabLst>
              <a:defRPr>
                <a:solidFill>
                  <a:srgbClr val="0E4CFF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</a:lstStyle>
          <a:p>
            <a:pPr defTabSz="12700" hangingPunct="0"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</a:pPr>
            <a:r>
              <a:rPr kern="0"/>
              <a:t>Internet</a:t>
            </a:r>
          </a:p>
        </p:txBody>
      </p:sp>
      <p:sp>
        <p:nvSpPr>
          <p:cNvPr id="16" name="Azure">
            <a:extLst>
              <a:ext uri="{FF2B5EF4-FFF2-40B4-BE49-F238E27FC236}">
                <a16:creationId xmlns:a16="http://schemas.microsoft.com/office/drawing/2014/main" id="{954A6961-C66F-6B72-E9EA-DF49A0A91BF1}"/>
              </a:ext>
            </a:extLst>
          </p:cNvPr>
          <p:cNvSpPr txBox="1"/>
          <p:nvPr/>
        </p:nvSpPr>
        <p:spPr>
          <a:xfrm>
            <a:off x="2440267" y="2647047"/>
            <a:ext cx="1794799" cy="2563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33866">
              <a:lnSpc>
                <a:spcPct val="80000"/>
              </a:lnSpc>
              <a:tabLst>
                <a:tab pos="939800" algn="l"/>
                <a:tab pos="1892300" algn="l"/>
                <a:tab pos="2844800" algn="l"/>
                <a:tab pos="3784600" algn="l"/>
                <a:tab pos="4737100" algn="l"/>
                <a:tab pos="5689600" algn="l"/>
                <a:tab pos="6629400" algn="l"/>
                <a:tab pos="7581900" algn="l"/>
                <a:tab pos="8534400" algn="l"/>
                <a:tab pos="9474200" algn="l"/>
                <a:tab pos="10426700" algn="l"/>
                <a:tab pos="11379200" algn="l"/>
              </a:tabLst>
              <a:defRPr>
                <a:solidFill>
                  <a:srgbClr val="0E4CFF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</a:lstStyle>
          <a:p>
            <a:pPr defTabSz="12700" hangingPunct="0"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</a:pPr>
            <a:r>
              <a:rPr kern="0"/>
              <a:t>Azure</a:t>
            </a:r>
          </a:p>
        </p:txBody>
      </p:sp>
      <p:pic>
        <p:nvPicPr>
          <p:cNvPr id="17" name="Eftsure-Logo-White.png" descr="Eftsure-Logo-White.png">
            <a:extLst>
              <a:ext uri="{FF2B5EF4-FFF2-40B4-BE49-F238E27FC236}">
                <a16:creationId xmlns:a16="http://schemas.microsoft.com/office/drawing/2014/main" id="{832AE7BD-6255-E4C8-BEB5-4D37FAAAFE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53" t="27145" r="12353" b="27145"/>
          <a:stretch>
            <a:fillRect/>
          </a:stretch>
        </p:blipFill>
        <p:spPr>
          <a:xfrm>
            <a:off x="4777372" y="1548155"/>
            <a:ext cx="908582" cy="34696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Internet">
            <a:extLst>
              <a:ext uri="{FF2B5EF4-FFF2-40B4-BE49-F238E27FC236}">
                <a16:creationId xmlns:a16="http://schemas.microsoft.com/office/drawing/2014/main" id="{9571C258-5CFC-1C41-DF8F-646EF46E711E}"/>
              </a:ext>
            </a:extLst>
          </p:cNvPr>
          <p:cNvSpPr txBox="1"/>
          <p:nvPr/>
        </p:nvSpPr>
        <p:spPr>
          <a:xfrm>
            <a:off x="5765922" y="1334061"/>
            <a:ext cx="1199105" cy="3870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3866">
              <a:lnSpc>
                <a:spcPct val="80000"/>
              </a:lnSpc>
              <a:tabLst>
                <a:tab pos="939800" algn="l"/>
                <a:tab pos="1892300" algn="l"/>
                <a:tab pos="2844800" algn="l"/>
                <a:tab pos="3784600" algn="l"/>
                <a:tab pos="4737100" algn="l"/>
                <a:tab pos="5689600" algn="l"/>
                <a:tab pos="6629400" algn="l"/>
                <a:tab pos="7581900" algn="l"/>
                <a:tab pos="8534400" algn="l"/>
                <a:tab pos="9474200" algn="l"/>
                <a:tab pos="10426700" algn="l"/>
                <a:tab pos="11379200" algn="l"/>
              </a:tabLst>
              <a:defRPr>
                <a:solidFill>
                  <a:srgbClr val="0E4CFF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</a:lstStyle>
          <a:p>
            <a:pPr defTabSz="12700" hangingPunct="0"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</a:pPr>
            <a:r>
              <a:rPr kern="0"/>
              <a:t>Internet</a:t>
            </a:r>
          </a:p>
        </p:txBody>
      </p:sp>
      <p:pic>
        <p:nvPicPr>
          <p:cNvPr id="19" name="XELogo_White.png" descr="XELogo_White.png">
            <a:extLst>
              <a:ext uri="{FF2B5EF4-FFF2-40B4-BE49-F238E27FC236}">
                <a16:creationId xmlns:a16="http://schemas.microsoft.com/office/drawing/2014/main" id="{500E4578-1168-B913-D010-3AC75F253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3808" y="1593188"/>
            <a:ext cx="311502" cy="280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CD9EF798-BA5F-B05D-26DB-706EAE0D5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254" y="1654514"/>
            <a:ext cx="521334" cy="20447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Azure">
            <a:extLst>
              <a:ext uri="{FF2B5EF4-FFF2-40B4-BE49-F238E27FC236}">
                <a16:creationId xmlns:a16="http://schemas.microsoft.com/office/drawing/2014/main" id="{13A39FCC-9118-733B-EB7B-052199E7ABCC}"/>
              </a:ext>
            </a:extLst>
          </p:cNvPr>
          <p:cNvSpPr txBox="1"/>
          <p:nvPr/>
        </p:nvSpPr>
        <p:spPr>
          <a:xfrm>
            <a:off x="6210406" y="2647047"/>
            <a:ext cx="1794799" cy="2563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3866">
              <a:lnSpc>
                <a:spcPct val="80000"/>
              </a:lnSpc>
              <a:tabLst>
                <a:tab pos="939800" algn="l"/>
                <a:tab pos="1892300" algn="l"/>
                <a:tab pos="2844800" algn="l"/>
                <a:tab pos="3784600" algn="l"/>
                <a:tab pos="4737100" algn="l"/>
                <a:tab pos="5689600" algn="l"/>
                <a:tab pos="6629400" algn="l"/>
                <a:tab pos="7581900" algn="l"/>
                <a:tab pos="8534400" algn="l"/>
                <a:tab pos="9474200" algn="l"/>
                <a:tab pos="10426700" algn="l"/>
                <a:tab pos="11379200" algn="l"/>
              </a:tabLst>
              <a:defRPr>
                <a:solidFill>
                  <a:srgbClr val="0E4CFF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</a:lstStyle>
          <a:p>
            <a:pPr defTabSz="12700" hangingPunct="0">
              <a:tabLst>
                <a:tab pos="352425" algn="l"/>
                <a:tab pos="709613" algn="l"/>
                <a:tab pos="1066800" algn="l"/>
                <a:tab pos="1419225" algn="l"/>
                <a:tab pos="1776413" algn="l"/>
                <a:tab pos="2133600" algn="l"/>
                <a:tab pos="2486025" algn="l"/>
                <a:tab pos="2843213" algn="l"/>
                <a:tab pos="3200400" algn="l"/>
                <a:tab pos="3552825" algn="l"/>
                <a:tab pos="3910013" algn="l"/>
                <a:tab pos="4267200" algn="l"/>
              </a:tabLst>
            </a:pPr>
            <a:r>
              <a:rPr kern="0"/>
              <a:t>Azure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BE7329A0-B843-24C0-2E96-AF9B2318C3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76379"/>
          <a:stretch>
            <a:fillRect/>
          </a:stretch>
        </p:blipFill>
        <p:spPr>
          <a:xfrm>
            <a:off x="4491449" y="4046806"/>
            <a:ext cx="201700" cy="2044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12173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6D9E6F-E15A-8724-EFC8-1D1A44EEB45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997869" y="2571750"/>
            <a:ext cx="5148262" cy="408958"/>
          </a:xfrm>
        </p:spPr>
        <p:txBody>
          <a:bodyPr>
            <a:noAutofit/>
          </a:bodyPr>
          <a:lstStyle/>
          <a:p>
            <a:pPr algn="ctr">
              <a:lnSpc>
                <a:spcPts val="3960"/>
              </a:lnSpc>
            </a:pPr>
            <a:r>
              <a:rPr lang="en-US" sz="5400">
                <a:solidFill>
                  <a:schemeClr val="accent2"/>
                </a:solidFill>
              </a:rPr>
              <a:t>Thank you!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5D386CC-F919-CCDA-D2F8-F1C0F6839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4" y="4521526"/>
            <a:ext cx="1041157" cy="2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0566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0B623-2476-1004-9E55-BEDA52E99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28BD4C1-F4FF-EF80-5608-677C0DDE47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AAD939-37C6-555C-2ACB-1AB438C008AA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8">
              <a:lnSpc>
                <a:spcPct val="90000"/>
              </a:lnSpc>
              <a:spcBef>
                <a:spcPts val="1688"/>
              </a:spcBef>
            </a:pPr>
            <a:endParaRPr lang="en-US" sz="67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7F160A8A-ABD7-ECEF-ADD8-810E0C5A6D21}"/>
              </a:ext>
            </a:extLst>
          </p:cNvPr>
          <p:cNvSpPr txBox="1">
            <a:spLocks/>
          </p:cNvSpPr>
          <p:nvPr/>
        </p:nvSpPr>
        <p:spPr>
          <a:xfrm>
            <a:off x="4761239" y="1"/>
            <a:ext cx="6666745" cy="9757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lnSpc>
                <a:spcPts val="2550"/>
              </a:lnSpc>
              <a:spcBef>
                <a:spcPts val="0"/>
              </a:spcBef>
              <a:buSzTx/>
              <a:buFontTx/>
              <a:buNone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1pPr>
            <a:lvl2pPr marL="585788" indent="-242888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2pPr>
            <a:lvl3pPr marL="977264" indent="-291464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3pPr>
            <a:lvl4pPr marL="13525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4pPr>
            <a:lvl5pPr marL="16954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9">
              <a:lnSpc>
                <a:spcPts val="3650"/>
              </a:lnSpc>
              <a:defRPr/>
            </a:pPr>
            <a:r>
              <a:rPr lang="en-US" sz="2000">
                <a:solidFill>
                  <a:srgbClr val="0A21A9"/>
                </a:solidFill>
              </a:rPr>
              <a:t>Expert Call-back and Fraud Screening:</a:t>
            </a:r>
            <a:endParaRPr lang="en-US" sz="2000" dirty="0">
              <a:solidFill>
                <a:srgbClr val="0A21A9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6FB7E1-8AE9-59F7-F7EE-E1003C715EBF}"/>
              </a:ext>
            </a:extLst>
          </p:cNvPr>
          <p:cNvSpPr/>
          <p:nvPr/>
        </p:nvSpPr>
        <p:spPr>
          <a:xfrm>
            <a:off x="4739245" y="915405"/>
            <a:ext cx="1772821" cy="2185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763" defTabSz="457195">
              <a:defRPr/>
            </a:pPr>
            <a:r>
              <a:rPr lang="en-US" sz="900" dirty="0">
                <a:solidFill>
                  <a:srgbClr val="0A21A9"/>
                </a:solidFill>
                <a:latin typeface="Founders Grotesk Medium" panose="020B0503030202060203" pitchFamily="34" charset="77"/>
              </a:rPr>
              <a:t>1.  Expertise and Experience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3D74D2-7C8E-75D0-6C20-82D12B2B0E7F}"/>
              </a:ext>
            </a:extLst>
          </p:cNvPr>
          <p:cNvSpPr/>
          <p:nvPr/>
        </p:nvSpPr>
        <p:spPr>
          <a:xfrm>
            <a:off x="4739245" y="1413599"/>
            <a:ext cx="2182835" cy="2185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763" defTabSz="457195">
              <a:defRPr/>
            </a:pPr>
            <a:r>
              <a:rPr lang="en-US" sz="900">
                <a:solidFill>
                  <a:srgbClr val="0A21A9"/>
                </a:solidFill>
                <a:latin typeface="Founders Grotesk Medium" panose="020B0503030202060203" pitchFamily="34" charset="77"/>
              </a:rPr>
              <a:t>2. Independently 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66E8F9-9B9D-0321-A278-7D676C46CD06}"/>
              </a:ext>
            </a:extLst>
          </p:cNvPr>
          <p:cNvSpPr/>
          <p:nvPr/>
        </p:nvSpPr>
        <p:spPr>
          <a:xfrm>
            <a:off x="4739245" y="2009559"/>
            <a:ext cx="2182835" cy="2185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763" defTabSz="457195">
              <a:defRPr/>
            </a:pPr>
            <a:r>
              <a:rPr lang="en-US" sz="900" dirty="0">
                <a:solidFill>
                  <a:srgbClr val="0A21A9"/>
                </a:solidFill>
                <a:latin typeface="Founders Grotesk Medium" panose="020B0503030202060203" pitchFamily="34" charset="77"/>
              </a:rPr>
              <a:t>3.  Always Outbound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A8A1FC-15AC-C307-4DD1-EAD84B3FE254}"/>
              </a:ext>
            </a:extLst>
          </p:cNvPr>
          <p:cNvSpPr/>
          <p:nvPr/>
        </p:nvSpPr>
        <p:spPr>
          <a:xfrm>
            <a:off x="4730700" y="2452662"/>
            <a:ext cx="1216899" cy="2185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763" defTabSz="457195">
              <a:defRPr/>
            </a:pPr>
            <a:r>
              <a:rPr lang="en-US" sz="900" dirty="0">
                <a:solidFill>
                  <a:srgbClr val="0A21A9"/>
                </a:solidFill>
                <a:latin typeface="Founders Grotesk Medium" panose="020B0503030202060203" pitchFamily="34" charset="77"/>
              </a:rPr>
              <a:t>4.  IP Analysis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75C891-A4F2-1E6C-88AA-06AAAF9050C1}"/>
              </a:ext>
            </a:extLst>
          </p:cNvPr>
          <p:cNvSpPr/>
          <p:nvPr/>
        </p:nvSpPr>
        <p:spPr>
          <a:xfrm>
            <a:off x="4700204" y="4385241"/>
            <a:ext cx="1251295" cy="2185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763" defTabSz="457195">
              <a:defRPr/>
            </a:pPr>
            <a:r>
              <a:rPr lang="en-US" sz="900" dirty="0">
                <a:solidFill>
                  <a:srgbClr val="0A21A9"/>
                </a:solidFill>
                <a:latin typeface="Founders Grotesk Medium" panose="020B0503030202060203" pitchFamily="34" charset="77"/>
              </a:rPr>
              <a:t>7.  VPN Check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8CDF29-028F-8D60-0B41-27EF963B0290}"/>
              </a:ext>
            </a:extLst>
          </p:cNvPr>
          <p:cNvSpPr/>
          <p:nvPr/>
        </p:nvSpPr>
        <p:spPr>
          <a:xfrm>
            <a:off x="4722154" y="3069266"/>
            <a:ext cx="2182835" cy="2185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763" defTabSz="457195">
              <a:defRPr/>
            </a:pPr>
            <a:r>
              <a:rPr lang="en-US" sz="900" dirty="0">
                <a:solidFill>
                  <a:srgbClr val="0A21A9"/>
                </a:solidFill>
                <a:latin typeface="Founders Grotesk Medium" panose="020B0503030202060203" pitchFamily="34" charset="77"/>
              </a:rPr>
              <a:t>5.  Website Registration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462853-5BF0-12DB-BCF8-B8ABF4E90913}"/>
              </a:ext>
            </a:extLst>
          </p:cNvPr>
          <p:cNvSpPr txBox="1"/>
          <p:nvPr/>
        </p:nvSpPr>
        <p:spPr>
          <a:xfrm>
            <a:off x="6476958" y="915404"/>
            <a:ext cx="256929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46038" indent="-46038">
              <a:lnSpc>
                <a:spcPts val="1160"/>
              </a:lnSpc>
              <a:buFont typeface="System Font Regular"/>
              <a:buChar char="-"/>
              <a:defRPr sz="9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pPr marL="0" indent="0" defTabSz="457195">
              <a:lnSpc>
                <a:spcPts val="1000"/>
              </a:lnSpc>
              <a:buNone/>
              <a:defRPr/>
            </a:pPr>
            <a:r>
              <a:rPr lang="en-US" dirty="0">
                <a:solidFill>
                  <a:srgbClr val="D5D7D2">
                    <a:lumMod val="25000"/>
                  </a:srgbClr>
                </a:solidFill>
              </a:rPr>
              <a:t>The team are continuously trained on the latest scams and frauds.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A278DD-3533-8D0D-B3F2-F486CF3C20E9}"/>
              </a:ext>
            </a:extLst>
          </p:cNvPr>
          <p:cNvSpPr txBox="1"/>
          <p:nvPr/>
        </p:nvSpPr>
        <p:spPr>
          <a:xfrm>
            <a:off x="6476957" y="1413598"/>
            <a:ext cx="2562377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46038" indent="-46038">
              <a:lnSpc>
                <a:spcPts val="1160"/>
              </a:lnSpc>
              <a:buFont typeface="System Font Regular"/>
              <a:buChar char="-"/>
              <a:defRPr sz="9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pPr marL="0" indent="0" defTabSz="457195">
              <a:lnSpc>
                <a:spcPts val="1000"/>
              </a:lnSpc>
              <a:buNone/>
              <a:defRPr/>
            </a:pPr>
            <a:r>
              <a:rPr lang="en-AU" dirty="0">
                <a:solidFill>
                  <a:srgbClr val="D5D7D2">
                    <a:lumMod val="25000"/>
                  </a:srgbClr>
                </a:solidFill>
              </a:rPr>
              <a:t>Phone numbers are always independently sourced from a contact database or the suppliers’ website. A website is tested for legitimacy using methods below. </a:t>
            </a:r>
          </a:p>
          <a:p>
            <a:pPr marL="285747" indent="-285747" defTabSz="457195">
              <a:lnSpc>
                <a:spcPts val="1100"/>
              </a:lnSpc>
              <a:buFont typeface="Arial" panose="020B0604020202020204" pitchFamily="34" charset="0"/>
              <a:buChar char="•"/>
              <a:defRPr/>
            </a:pPr>
            <a:endParaRPr lang="en-AU" dirty="0">
              <a:solidFill>
                <a:srgbClr val="000000"/>
              </a:solidFill>
              <a:latin typeface="Founders Grotesk Regular" panose="020B050303020206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3E9FE3-0181-C630-51E3-DFDB55E12155}"/>
              </a:ext>
            </a:extLst>
          </p:cNvPr>
          <p:cNvSpPr txBox="1"/>
          <p:nvPr/>
        </p:nvSpPr>
        <p:spPr>
          <a:xfrm>
            <a:off x="6476956" y="2010402"/>
            <a:ext cx="2458104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46038" indent="-46038">
              <a:lnSpc>
                <a:spcPts val="1160"/>
              </a:lnSpc>
              <a:buFont typeface="System Font Regular"/>
              <a:buChar char="-"/>
              <a:defRPr sz="9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pPr marL="0" indent="0" defTabSz="457195">
              <a:lnSpc>
                <a:spcPts val="1000"/>
              </a:lnSpc>
              <a:buNone/>
              <a:defRPr/>
            </a:pPr>
            <a:r>
              <a:rPr lang="en-AU" dirty="0">
                <a:solidFill>
                  <a:srgbClr val="D5D7D2">
                    <a:lumMod val="25000"/>
                  </a:srgbClr>
                </a:solidFill>
              </a:rPr>
              <a:t>No incoming information is used, ever. </a:t>
            </a:r>
            <a:endParaRPr lang="en-AU" dirty="0">
              <a:solidFill>
                <a:srgbClr val="000000"/>
              </a:solidFill>
              <a:latin typeface="Founders Grotesk Regular" panose="020B050303020206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C24546-8473-9D26-22ED-05F62A2F26E0}"/>
              </a:ext>
            </a:extLst>
          </p:cNvPr>
          <p:cNvSpPr txBox="1"/>
          <p:nvPr/>
        </p:nvSpPr>
        <p:spPr>
          <a:xfrm>
            <a:off x="6468413" y="2420294"/>
            <a:ext cx="25623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lnSpc>
                <a:spcPts val="1000"/>
              </a:lnSpc>
              <a:buFont typeface="System Font Regular"/>
              <a:buNone/>
              <a:defRPr sz="8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pPr defTabSz="457195">
              <a:defRPr/>
            </a:pPr>
            <a:r>
              <a:rPr lang="en-US" sz="900" dirty="0">
                <a:solidFill>
                  <a:srgbClr val="D5D7D2">
                    <a:lumMod val="25000"/>
                  </a:srgbClr>
                </a:solidFill>
              </a:rPr>
              <a:t>IP checks are run against location, characteristics and meta-data (e.g. type of browser, desktop or mobile) to assist in discernment of fraud. </a:t>
            </a:r>
            <a:endParaRPr lang="en-AU" sz="900" dirty="0">
              <a:solidFill>
                <a:srgbClr val="D5D7D2">
                  <a:lumMod val="25000"/>
                </a:srgb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8B8A4C-C1EC-5B6F-D541-FA0D8FA9C29E}"/>
              </a:ext>
            </a:extLst>
          </p:cNvPr>
          <p:cNvSpPr txBox="1"/>
          <p:nvPr/>
        </p:nvSpPr>
        <p:spPr>
          <a:xfrm>
            <a:off x="6459867" y="3063206"/>
            <a:ext cx="25552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95">
              <a:lnSpc>
                <a:spcPts val="1000"/>
              </a:lnSpc>
              <a:defRPr/>
            </a:pPr>
            <a:r>
              <a:rPr lang="en-US" sz="900" dirty="0">
                <a:solidFill>
                  <a:srgbClr val="D5D7D2">
                    <a:lumMod val="25000"/>
                  </a:srgbClr>
                </a:solidFill>
                <a:latin typeface="Founders Grotesk Regular" panose="020B0503030202060203" pitchFamily="34" charset="77"/>
              </a:rPr>
              <a:t>The Website’s (DNS) registration date is checked and flagged if it is less than one year old. </a:t>
            </a:r>
          </a:p>
          <a:p>
            <a:pPr defTabSz="457195">
              <a:lnSpc>
                <a:spcPts val="1000"/>
              </a:lnSpc>
              <a:defRPr/>
            </a:pPr>
            <a:endParaRPr lang="en-US" sz="900" dirty="0">
              <a:solidFill>
                <a:srgbClr val="D5D7D2">
                  <a:lumMod val="25000"/>
                </a:srgbClr>
              </a:solidFill>
              <a:latin typeface="Founders Grotesk Regular" panose="020B0503030202060203" pitchFamily="34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2F5FED-FA3C-9C60-D411-ABF1E4FDB2BE}"/>
              </a:ext>
            </a:extLst>
          </p:cNvPr>
          <p:cNvSpPr txBox="1"/>
          <p:nvPr/>
        </p:nvSpPr>
        <p:spPr>
          <a:xfrm>
            <a:off x="6437915" y="4378704"/>
            <a:ext cx="2577200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46038" indent="-46038">
              <a:lnSpc>
                <a:spcPts val="1160"/>
              </a:lnSpc>
              <a:buFont typeface="System Font Regular"/>
              <a:buChar char="-"/>
              <a:defRPr sz="9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pPr marL="0" indent="0" defTabSz="457195">
              <a:lnSpc>
                <a:spcPts val="1000"/>
              </a:lnSpc>
              <a:buNone/>
              <a:defRPr/>
            </a:pPr>
            <a:r>
              <a:rPr lang="en-US" dirty="0">
                <a:solidFill>
                  <a:srgbClr val="D5D7D2">
                    <a:lumMod val="25000"/>
                  </a:srgbClr>
                </a:solidFill>
              </a:rPr>
              <a:t>The use of a VPN may be a lead signal for attempted concealment of location and hence deception; both the use of and brand of  a VPN is checked for. </a:t>
            </a:r>
          </a:p>
          <a:p>
            <a:pPr marL="285747" indent="-285747" defTabSz="457195">
              <a:lnSpc>
                <a:spcPts val="1100"/>
              </a:lnSpc>
              <a:buFont typeface="Arial" panose="020B0604020202020204" pitchFamily="34" charset="0"/>
              <a:buChar char="•"/>
              <a:defRPr/>
            </a:pPr>
            <a:endParaRPr lang="en-AU" dirty="0">
              <a:solidFill>
                <a:srgbClr val="000000"/>
              </a:solidFill>
              <a:latin typeface="Founders Grotesk Regular" panose="020B05030302020602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27C9B1-748A-BA89-DD80-B3919184BEAD}"/>
              </a:ext>
            </a:extLst>
          </p:cNvPr>
          <p:cNvSpPr/>
          <p:nvPr/>
        </p:nvSpPr>
        <p:spPr>
          <a:xfrm>
            <a:off x="4722154" y="3577715"/>
            <a:ext cx="1598575" cy="2185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763" defTabSz="457195">
              <a:defRPr/>
            </a:pPr>
            <a:r>
              <a:rPr lang="en-US" sz="900" dirty="0">
                <a:solidFill>
                  <a:srgbClr val="0A21A9"/>
                </a:solidFill>
                <a:latin typeface="Founders Grotesk Medium" panose="020B0503030202060203" pitchFamily="34" charset="77"/>
              </a:rPr>
              <a:t>6.  Website Legitimacy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95BC08-5BBF-1A49-7FEE-1042CC9EA745}"/>
              </a:ext>
            </a:extLst>
          </p:cNvPr>
          <p:cNvSpPr txBox="1"/>
          <p:nvPr/>
        </p:nvSpPr>
        <p:spPr>
          <a:xfrm>
            <a:off x="6459867" y="3571656"/>
            <a:ext cx="25552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95">
              <a:lnSpc>
                <a:spcPts val="1000"/>
              </a:lnSpc>
              <a:defRPr/>
            </a:pPr>
            <a:r>
              <a:rPr lang="en-US" sz="900" dirty="0">
                <a:solidFill>
                  <a:srgbClr val="D5D7D2">
                    <a:lumMod val="25000"/>
                  </a:srgbClr>
                </a:solidFill>
                <a:latin typeface="Founders Grotesk Regular" panose="020B0503030202060203" pitchFamily="34" charset="77"/>
              </a:rPr>
              <a:t>When a vendor website is used to source contact details the following evaluations are made;  overall quality, image authenticity, link functionality, social-media links and the  existence of authentic testimonials and reviews. </a:t>
            </a:r>
          </a:p>
          <a:p>
            <a:pPr defTabSz="457195">
              <a:lnSpc>
                <a:spcPts val="1000"/>
              </a:lnSpc>
              <a:defRPr/>
            </a:pPr>
            <a:endParaRPr lang="en-US" sz="900" dirty="0">
              <a:solidFill>
                <a:srgbClr val="D5D7D2">
                  <a:lumMod val="25000"/>
                </a:srgbClr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6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76D9C-3526-6144-EC08-0F186EDB2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DB9869-A04F-ED97-044E-DA20D3BAF58A}"/>
              </a:ext>
            </a:extLst>
          </p:cNvPr>
          <p:cNvSpPr/>
          <p:nvPr/>
        </p:nvSpPr>
        <p:spPr>
          <a:xfrm>
            <a:off x="152119" y="2130174"/>
            <a:ext cx="3406261" cy="26767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3</a:t>
            </a:r>
            <a:r>
              <a:rPr lang="en-AU" baseline="30000" dirty="0">
                <a:solidFill>
                  <a:schemeClr val="tx1"/>
                </a:solidFill>
              </a:rPr>
              <a:t>rd</a:t>
            </a:r>
            <a:r>
              <a:rPr lang="en-AU" dirty="0">
                <a:solidFill>
                  <a:schemeClr val="tx1"/>
                </a:solidFill>
              </a:rPr>
              <a:t> Party Apps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0B7FC8F-6FE1-F1FA-B6BA-A8BC4BC33206}"/>
              </a:ext>
            </a:extLst>
          </p:cNvPr>
          <p:cNvSpPr/>
          <p:nvPr/>
        </p:nvSpPr>
        <p:spPr>
          <a:xfrm>
            <a:off x="138136" y="277037"/>
            <a:ext cx="8829432" cy="14184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Azure</a:t>
            </a:r>
          </a:p>
        </p:txBody>
      </p:sp>
      <p:pic>
        <p:nvPicPr>
          <p:cNvPr id="1026" name="Picture 2" descr="AP Automation &amp; Global Payment Software ...">
            <a:extLst>
              <a:ext uri="{FF2B5EF4-FFF2-40B4-BE49-F238E27FC236}">
                <a16:creationId xmlns:a16="http://schemas.microsoft.com/office/drawing/2014/main" id="{E8ACF9D0-89DC-F143-0228-E7E26320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26309" r="7596" b="23478"/>
          <a:stretch/>
        </p:blipFill>
        <p:spPr bwMode="auto">
          <a:xfrm>
            <a:off x="693541" y="3829025"/>
            <a:ext cx="961797" cy="2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47D551-587D-4A8F-4DB4-ED1BA9A74F12}"/>
              </a:ext>
            </a:extLst>
          </p:cNvPr>
          <p:cNvSpPr txBox="1"/>
          <p:nvPr/>
        </p:nvSpPr>
        <p:spPr>
          <a:xfrm>
            <a:off x="3724943" y="4126880"/>
            <a:ext cx="2072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>
                <a:solidFill>
                  <a:srgbClr val="FFC000"/>
                </a:solidFill>
              </a:rPr>
              <a:t>Custom Webservices</a:t>
            </a:r>
          </a:p>
          <a:p>
            <a:pPr algn="ctr"/>
            <a:r>
              <a:rPr lang="en-AU" sz="1100" dirty="0">
                <a:solidFill>
                  <a:srgbClr val="FFC000"/>
                </a:solidFill>
              </a:rPr>
              <a:t>HTTPS / TLS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62DC2A-AF01-20CA-07EF-BD3CE91727B4}"/>
              </a:ext>
            </a:extLst>
          </p:cNvPr>
          <p:cNvSpPr txBox="1"/>
          <p:nvPr/>
        </p:nvSpPr>
        <p:spPr>
          <a:xfrm>
            <a:off x="3905052" y="2130174"/>
            <a:ext cx="1113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dirty="0">
                <a:solidFill>
                  <a:srgbClr val="00B050"/>
                </a:solidFill>
              </a:rPr>
              <a:t>OData</a:t>
            </a:r>
          </a:p>
          <a:p>
            <a:pPr algn="r"/>
            <a:r>
              <a:rPr lang="en-AU" sz="1100" dirty="0">
                <a:solidFill>
                  <a:srgbClr val="00B050"/>
                </a:solidFill>
              </a:rPr>
              <a:t>Business Events</a:t>
            </a:r>
          </a:p>
          <a:p>
            <a:pPr algn="r"/>
            <a:r>
              <a:rPr lang="en-AU" sz="1100" dirty="0">
                <a:solidFill>
                  <a:srgbClr val="00B050"/>
                </a:solidFill>
              </a:rPr>
              <a:t>Recurring API</a:t>
            </a:r>
          </a:p>
          <a:p>
            <a:pPr algn="r"/>
            <a:r>
              <a:rPr lang="en-AU" sz="1100" dirty="0">
                <a:solidFill>
                  <a:srgbClr val="FFC000"/>
                </a:solidFill>
              </a:rPr>
              <a:t>Custom</a:t>
            </a:r>
          </a:p>
        </p:txBody>
      </p:sp>
      <p:pic>
        <p:nvPicPr>
          <p:cNvPr id="1028" name="Picture 4" descr="Unimarket User Roles – Unimarket Helpdesk">
            <a:extLst>
              <a:ext uri="{FF2B5EF4-FFF2-40B4-BE49-F238E27FC236}">
                <a16:creationId xmlns:a16="http://schemas.microsoft.com/office/drawing/2014/main" id="{5AA27B8C-5899-7BD0-3505-38363E8F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63" y="2936256"/>
            <a:ext cx="1122008" cy="24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ge 50 Accounting - Review 2024 ...">
            <a:extLst>
              <a:ext uri="{FF2B5EF4-FFF2-40B4-BE49-F238E27FC236}">
                <a16:creationId xmlns:a16="http://schemas.microsoft.com/office/drawing/2014/main" id="{5EC420CF-84A2-4C62-6FB0-5ABFD1FF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43" y="3753047"/>
            <a:ext cx="1023674" cy="50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to Set Up SPF for Netsuite? - Skysnag">
            <a:extLst>
              <a:ext uri="{FF2B5EF4-FFF2-40B4-BE49-F238E27FC236}">
                <a16:creationId xmlns:a16="http://schemas.microsoft.com/office/drawing/2014/main" id="{0775CB84-2351-A3CC-7E3E-99DC4D01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52" y="2431867"/>
            <a:ext cx="708641" cy="59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sware - JustOn">
            <a:extLst>
              <a:ext uri="{FF2B5EF4-FFF2-40B4-BE49-F238E27FC236}">
                <a16:creationId xmlns:a16="http://schemas.microsoft.com/office/drawing/2014/main" id="{FFC38153-3CD7-AADD-D782-7EDE85130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1" b="27135"/>
          <a:stretch/>
        </p:blipFill>
        <p:spPr bwMode="auto">
          <a:xfrm>
            <a:off x="562445" y="3296688"/>
            <a:ext cx="1290232" cy="45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ncur - Concur Logo - CleanPNG / KissPNG">
            <a:extLst>
              <a:ext uri="{FF2B5EF4-FFF2-40B4-BE49-F238E27FC236}">
                <a16:creationId xmlns:a16="http://schemas.microsoft.com/office/drawing/2014/main" id="{F3A2868C-1C6D-A942-ADB2-21A7C3F8F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08" y="3101208"/>
            <a:ext cx="450402" cy="49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00A62C-AE08-CBD8-E66F-B5A01A4ABE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5197"/>
          <a:stretch/>
        </p:blipFill>
        <p:spPr>
          <a:xfrm>
            <a:off x="2342576" y="1107943"/>
            <a:ext cx="884982" cy="441181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67548B-0830-C8CB-7597-75118B568DFA}"/>
              </a:ext>
            </a:extLst>
          </p:cNvPr>
          <p:cNvCxnSpPr>
            <a:cxnSpLocks/>
          </p:cNvCxnSpPr>
          <p:nvPr/>
        </p:nvCxnSpPr>
        <p:spPr>
          <a:xfrm>
            <a:off x="1743150" y="1090440"/>
            <a:ext cx="4479334" cy="0"/>
          </a:xfrm>
          <a:prstGeom prst="straightConnector1">
            <a:avLst/>
          </a:prstGeom>
          <a:ln w="19050" cap="flat" cmpd="sng" algn="ctr">
            <a:solidFill>
              <a:srgbClr val="FFC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484BB3D-46B2-CE9B-82B0-C97C21D22ACB}"/>
              </a:ext>
            </a:extLst>
          </p:cNvPr>
          <p:cNvCxnSpPr>
            <a:cxnSpLocks/>
          </p:cNvCxnSpPr>
          <p:nvPr/>
        </p:nvCxnSpPr>
        <p:spPr>
          <a:xfrm>
            <a:off x="2108213" y="1706406"/>
            <a:ext cx="0" cy="423322"/>
          </a:xfrm>
          <a:prstGeom prst="straightConnector1">
            <a:avLst/>
          </a:prstGeom>
          <a:ln w="19050" cap="flat" cmpd="sng" algn="ctr">
            <a:solidFill>
              <a:srgbClr val="FFC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DE1262B-12F0-A2B9-99DB-BBEDE7FF5F3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50" t="1399" r="67228" b="25824"/>
          <a:stretch/>
        </p:blipFill>
        <p:spPr>
          <a:xfrm>
            <a:off x="5924453" y="3206199"/>
            <a:ext cx="2664104" cy="1600720"/>
          </a:xfrm>
          <a:prstGeom prst="rect">
            <a:avLst/>
          </a:prstGeom>
        </p:spPr>
      </p:pic>
      <p:pic>
        <p:nvPicPr>
          <p:cNvPr id="5" name="Picture 2" descr="Coupa, business-spend management ...">
            <a:extLst>
              <a:ext uri="{FF2B5EF4-FFF2-40B4-BE49-F238E27FC236}">
                <a16:creationId xmlns:a16="http://schemas.microsoft.com/office/drawing/2014/main" id="{F6DEB59D-4EDA-976E-39F8-840836B67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6" b="21717"/>
          <a:stretch/>
        </p:blipFill>
        <p:spPr bwMode="auto">
          <a:xfrm>
            <a:off x="438054" y="2418976"/>
            <a:ext cx="1378188" cy="40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2D822-3537-E4AA-07A4-356B3574426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661"/>
          <a:stretch/>
        </p:blipFill>
        <p:spPr>
          <a:xfrm>
            <a:off x="6222484" y="410724"/>
            <a:ext cx="1690032" cy="90961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53970A-C8C8-1E7E-99E2-BC36AB3CFCB1}"/>
              </a:ext>
            </a:extLst>
          </p:cNvPr>
          <p:cNvCxnSpPr>
            <a:cxnSpLocks/>
            <a:endCxn id="3" idx="3"/>
          </p:cNvCxnSpPr>
          <p:nvPr/>
        </p:nvCxnSpPr>
        <p:spPr>
          <a:xfrm>
            <a:off x="8588557" y="1107943"/>
            <a:ext cx="0" cy="2898616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30DE048-A98D-616C-7378-981FF4C65C8D}"/>
              </a:ext>
            </a:extLst>
          </p:cNvPr>
          <p:cNvCxnSpPr>
            <a:cxnSpLocks/>
          </p:cNvCxnSpPr>
          <p:nvPr/>
        </p:nvCxnSpPr>
        <p:spPr>
          <a:xfrm>
            <a:off x="3558380" y="4322294"/>
            <a:ext cx="2430702" cy="0"/>
          </a:xfrm>
          <a:prstGeom prst="straightConnector1">
            <a:avLst/>
          </a:prstGeom>
          <a:ln w="19050" cap="flat" cmpd="sng" algn="ctr">
            <a:solidFill>
              <a:srgbClr val="FFC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603FC4F-3B10-65B1-A2FE-B10013D78CCD}"/>
              </a:ext>
            </a:extLst>
          </p:cNvPr>
          <p:cNvSpPr txBox="1"/>
          <p:nvPr/>
        </p:nvSpPr>
        <p:spPr>
          <a:xfrm>
            <a:off x="6307280" y="1298967"/>
            <a:ext cx="1605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>
                <a:solidFill>
                  <a:schemeClr val="accent1">
                    <a:lumMod val="10000"/>
                  </a:schemeClr>
                </a:solidFill>
              </a:rPr>
              <a:t>Dynamics 365 F&amp;O</a:t>
            </a:r>
          </a:p>
          <a:p>
            <a:pPr algn="ctr"/>
            <a:endParaRPr lang="en-AU" sz="1100" dirty="0">
              <a:solidFill>
                <a:schemeClr val="accent1">
                  <a:lumMod val="10000"/>
                </a:schemeClr>
              </a:solidFill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558E0DB-95C5-89E4-6B1B-E9139CB95C5C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558380" y="865531"/>
            <a:ext cx="2664104" cy="2746410"/>
          </a:xfrm>
          <a:prstGeom prst="bentConnector3">
            <a:avLst>
              <a:gd name="adj1" fmla="val 56289"/>
            </a:avLst>
          </a:prstGeom>
          <a:ln w="1905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0CB017A-856C-2D81-8861-92EFFF0A7ED0}"/>
              </a:ext>
            </a:extLst>
          </p:cNvPr>
          <p:cNvSpPr/>
          <p:nvPr/>
        </p:nvSpPr>
        <p:spPr>
          <a:xfrm>
            <a:off x="7573722" y="791164"/>
            <a:ext cx="1313993" cy="33512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solidFill>
                  <a:schemeClr val="bg1"/>
                </a:solidFill>
              </a:rPr>
              <a:t>Eftsure inside </a:t>
            </a:r>
          </a:p>
          <a:p>
            <a:pPr algn="ctr"/>
            <a:r>
              <a:rPr lang="en-AU" sz="1050" dirty="0">
                <a:solidFill>
                  <a:schemeClr val="bg1"/>
                </a:solidFill>
              </a:rPr>
              <a:t>D365 FO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6B64E4DC-8499-6F43-4CC5-B54662344B6F}"/>
              </a:ext>
            </a:extLst>
          </p:cNvPr>
          <p:cNvCxnSpPr>
            <a:cxnSpLocks/>
            <a:endCxn id="3" idx="3"/>
          </p:cNvCxnSpPr>
          <p:nvPr/>
        </p:nvCxnSpPr>
        <p:spPr>
          <a:xfrm>
            <a:off x="3558380" y="3469567"/>
            <a:ext cx="5030177" cy="536992"/>
          </a:xfrm>
          <a:prstGeom prst="bentConnector5">
            <a:avLst>
              <a:gd name="adj1" fmla="val 32136"/>
              <a:gd name="adj2" fmla="val -468669"/>
              <a:gd name="adj3" fmla="val 109392"/>
            </a:avLst>
          </a:prstGeom>
          <a:ln w="19050" cap="flat" cmpd="sng" algn="ctr">
            <a:solidFill>
              <a:srgbClr val="92D05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1000663-70D5-3955-88AA-6D785E239FA5}"/>
              </a:ext>
            </a:extLst>
          </p:cNvPr>
          <p:cNvSpPr txBox="1"/>
          <p:nvPr/>
        </p:nvSpPr>
        <p:spPr>
          <a:xfrm>
            <a:off x="704742" y="1711689"/>
            <a:ext cx="1425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dirty="0">
                <a:solidFill>
                  <a:srgbClr val="FFC000"/>
                </a:solidFill>
              </a:rPr>
              <a:t>Custom </a:t>
            </a:r>
          </a:p>
          <a:p>
            <a:pPr algn="r"/>
            <a:r>
              <a:rPr lang="en-AU" sz="1100" dirty="0">
                <a:solidFill>
                  <a:srgbClr val="FFC000"/>
                </a:solidFill>
              </a:rPr>
              <a:t>Low Code  - No Code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97EA45C-CC5E-7DF1-F7D7-368AD306274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051" y="290642"/>
            <a:ext cx="1586427" cy="13970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57E56A8-35AA-404D-FA6B-498AB1D496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32557"/>
          <a:stretch/>
        </p:blipFill>
        <p:spPr>
          <a:xfrm>
            <a:off x="2548530" y="924704"/>
            <a:ext cx="403225" cy="14886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650FAAB-0F73-1CF1-7E3B-EF11DD30903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6159"/>
          <a:stretch/>
        </p:blipFill>
        <p:spPr>
          <a:xfrm>
            <a:off x="2578754" y="682900"/>
            <a:ext cx="299487" cy="220343"/>
          </a:xfrm>
          <a:prstGeom prst="rect">
            <a:avLst/>
          </a:prstGeom>
        </p:spPr>
      </p:pic>
      <p:pic>
        <p:nvPicPr>
          <p:cNvPr id="1060" name="Picture 36" descr="Azure Integration Services | TNP UK">
            <a:extLst>
              <a:ext uri="{FF2B5EF4-FFF2-40B4-BE49-F238E27FC236}">
                <a16:creationId xmlns:a16="http://schemas.microsoft.com/office/drawing/2014/main" id="{4BA2D82B-DAEA-F03C-7227-C3CA50AEE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8324" r="15487" b="17815"/>
          <a:stretch/>
        </p:blipFill>
        <p:spPr bwMode="auto">
          <a:xfrm>
            <a:off x="4328407" y="826265"/>
            <a:ext cx="460758" cy="42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D661A0-090B-3524-1C48-66B8DD9DC209}"/>
              </a:ext>
            </a:extLst>
          </p:cNvPr>
          <p:cNvSpPr/>
          <p:nvPr/>
        </p:nvSpPr>
        <p:spPr>
          <a:xfrm>
            <a:off x="6865181" y="3418228"/>
            <a:ext cx="655879" cy="410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27881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4CA6B-6565-9618-61E5-6F1EC46DE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B6D07A7-CD8A-2F44-D2E7-40DC7C894E6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370430" y="539313"/>
            <a:ext cx="6403139" cy="78173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accent2"/>
                </a:solidFill>
              </a:rPr>
              <a:t>Solution objectives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A928DFCD-43CC-9CAE-6D8E-A4FDB6BE1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45F6F-22AF-FC98-D777-499A0879A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89051" y="1940345"/>
            <a:ext cx="2610686" cy="2610686"/>
          </a:xfrm>
          <a:prstGeom prst="roundRect">
            <a:avLst>
              <a:gd name="adj" fmla="val 35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22238" dist="38100" dir="2700000" sx="99939" sy="99939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80BEC3-A6CE-25D3-5D84-6BC59A533951}"/>
              </a:ext>
            </a:extLst>
          </p:cNvPr>
          <p:cNvSpPr/>
          <p:nvPr/>
        </p:nvSpPr>
        <p:spPr>
          <a:xfrm>
            <a:off x="439901" y="1940345"/>
            <a:ext cx="5090983" cy="2610686"/>
          </a:xfrm>
          <a:prstGeom prst="roundRect">
            <a:avLst>
              <a:gd name="adj" fmla="val 10602"/>
            </a:avLst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89000">
                <a:srgbClr val="EEF3F8"/>
              </a:gs>
            </a:gsLst>
          </a:gradFill>
          <a:effectLst>
            <a:outerShdw blurRad="240493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Ensure you pay the “Right Payee” and the “Right Account”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Participate in cross matching using enterprise verified crowd data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Prevent brand reputation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Reducing payment fraud from internal and external 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Preventing malicious actions and employee mistakes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Compliance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Increase 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Reduced stress and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rPr>
              <a:t>Provide secure audit tracked onboarding workflows</a:t>
            </a:r>
          </a:p>
        </p:txBody>
      </p:sp>
    </p:spTree>
    <p:extLst>
      <p:ext uri="{BB962C8B-B14F-4D97-AF65-F5344CB8AC3E}">
        <p14:creationId xmlns:p14="http://schemas.microsoft.com/office/powerpoint/2010/main" val="136536324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392587F-70D8-9EE5-95BA-3DF8F404B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6387" y="3397669"/>
            <a:ext cx="1272937" cy="1272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9DD08E-7A0E-A79D-49C0-3DDBD9A1C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069" y="3400369"/>
            <a:ext cx="1284883" cy="1284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2F310E-5509-7DF5-738E-B5ABBC152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0722" y="3378865"/>
            <a:ext cx="1330027" cy="13300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49AD04-A884-D1E6-DB44-E48B97961B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4695" y="3400369"/>
            <a:ext cx="1284883" cy="12848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FB082E-2E87-1200-A6AA-BEC65DCC71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633" y="3397669"/>
            <a:ext cx="1272937" cy="12729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6A03141-4746-CBAA-7BBB-28AFB67364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2303" y="2568140"/>
            <a:ext cx="1317929" cy="1317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B56C93-8008-0673-2842-8E3F953D1F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8880" y="2566024"/>
            <a:ext cx="1333569" cy="13335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EFA0AA8-7746-A2A2-4458-120D27E9A6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2745" y="2573587"/>
            <a:ext cx="1317929" cy="13179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D0F5F37-F6C6-257E-97C0-3702AAD26D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1058" y="2568964"/>
            <a:ext cx="1317929" cy="13179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8F87F08-0F63-7B60-ABB0-749DF297B7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3083" y="2556107"/>
            <a:ext cx="1333569" cy="1333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A6D8EC-D57B-69B6-8FD6-F72EF979E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2563" y="1920002"/>
            <a:ext cx="1284883" cy="1284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FBEC4A-1357-01EC-3537-F285C0EDE3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986" y="1897782"/>
            <a:ext cx="1272937" cy="12729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86D842-EF4D-DDC5-ED7B-C593EB25A2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5403" y="1922085"/>
            <a:ext cx="1284883" cy="1284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E22372-5118-EA37-B636-F9638BEE4E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6555" y="1942727"/>
            <a:ext cx="1272937" cy="1272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D4D4B7-E340-C7F3-8CE1-96FE7EB487A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927" y="1910165"/>
            <a:ext cx="1330027" cy="13300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D0812FD-4124-E2C4-3F12-F5C568D154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6894" y="1151703"/>
            <a:ext cx="1317929" cy="1317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C8FD7-CFC4-62C5-4C3E-431B00E461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7171" y="1148453"/>
            <a:ext cx="1330027" cy="13300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05A2538-EB48-C096-D115-5CA7BB4F619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7908" y="1190354"/>
            <a:ext cx="1333569" cy="13335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F886E3-E702-E9CC-DCF6-612ABA00DA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7971" y="1195334"/>
            <a:ext cx="1333569" cy="13335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EB8EF-DAAC-302C-D3D0-FB2A0EF4FDE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292" y="479835"/>
            <a:ext cx="1272937" cy="12729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FB9917-FE3C-A59B-C6CD-253EA1BDE2A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3473" y="468599"/>
            <a:ext cx="1284883" cy="1284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44855D-A9D3-08EB-AB91-6C9B9CBACB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618" y="454082"/>
            <a:ext cx="1330027" cy="1330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1A67D-68D8-D78D-5842-D93FEB8E28D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0207" y="469014"/>
            <a:ext cx="1284883" cy="1284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386C8-9E0A-072B-812F-3361F3AA900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443" y="446028"/>
            <a:ext cx="1330027" cy="1330027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C9986590-E4C8-E333-4C94-1B71FA622C9F}"/>
              </a:ext>
            </a:extLst>
          </p:cNvPr>
          <p:cNvSpPr txBox="1"/>
          <p:nvPr/>
        </p:nvSpPr>
        <p:spPr>
          <a:xfrm>
            <a:off x="8317064" y="298969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rmAutofit fontScale="25000" lnSpcReduction="20000"/>
          </a:bodyPr>
          <a:lstStyle/>
          <a:p>
            <a:pPr marL="0" marR="0" indent="0" algn="l" defTabSz="1828800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Founders Grotesk Regular"/>
              <a:ea typeface="Founders Grotesk Regular"/>
              <a:cs typeface="Founders Grotesk Regular"/>
              <a:sym typeface="Founders Grotesk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DF07DF0-537D-BB11-EB05-3BB49574437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9380" y="1049615"/>
            <a:ext cx="345046" cy="1327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B783B36-AE4C-4ED9-6281-9CB1C40A8A6B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2" t="-2469" r="-4620" b="-9613"/>
          <a:stretch/>
        </p:blipFill>
        <p:spPr>
          <a:xfrm>
            <a:off x="4083768" y="2441683"/>
            <a:ext cx="396772" cy="23408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E1DF89A-4F71-F597-695D-DEF56B1C331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693" y="966304"/>
            <a:ext cx="416438" cy="2974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B668063-3B37-E565-2A93-C1466F610B1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87" r="48816"/>
          <a:stretch/>
        </p:blipFill>
        <p:spPr>
          <a:xfrm>
            <a:off x="3444124" y="1724481"/>
            <a:ext cx="409811" cy="335966"/>
          </a:xfrm>
          <a:prstGeom prst="rect">
            <a:avLst/>
          </a:prstGeom>
        </p:spPr>
      </p:pic>
      <p:pic>
        <p:nvPicPr>
          <p:cNvPr id="61" name="download.png">
            <a:extLst>
              <a:ext uri="{FF2B5EF4-FFF2-40B4-BE49-F238E27FC236}">
                <a16:creationId xmlns:a16="http://schemas.microsoft.com/office/drawing/2014/main" id="{D36B381B-9104-97DE-A43F-305A4F68B78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3281" y="1728830"/>
            <a:ext cx="258815" cy="272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94218819-8DEB-D51A-F63D-021A78848F7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5765" y="1774553"/>
            <a:ext cx="382401" cy="6952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DC98A537-7331-DCF9-2983-9E10C4F734D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345" y="2469632"/>
            <a:ext cx="214862" cy="22400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99291A-11AE-A81A-EAE3-3C1890913E6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3622" y="2507338"/>
            <a:ext cx="463198" cy="1543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EF3B0F0-DB5E-68F6-926A-AEE6491142C8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238" y="3985700"/>
            <a:ext cx="401350" cy="1475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0209258-391C-D845-0DDC-C7258E97EB4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2281" y="3907373"/>
            <a:ext cx="331025" cy="25221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193468C-7FA3-C0B8-D17A-CA89CF59A8B0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5" t="-31028" r="-10950" b="-23852"/>
          <a:stretch/>
        </p:blipFill>
        <p:spPr>
          <a:xfrm>
            <a:off x="5244782" y="2450096"/>
            <a:ext cx="534378" cy="17445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7C9E6EA-D456-9E95-AC26-4FE092B4531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3619" y="3908678"/>
            <a:ext cx="288353" cy="28338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4E6B8E0-6F25-3B5D-FFD1-049C20547652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9" t="22580" r="18851" b="25252"/>
          <a:stretch/>
        </p:blipFill>
        <p:spPr>
          <a:xfrm>
            <a:off x="6572168" y="2406930"/>
            <a:ext cx="345720" cy="3066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C26D4E8-04A6-61D4-72F7-638B716615D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8592" y="3081552"/>
            <a:ext cx="302696" cy="302696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4FCD5CA6-396D-A21C-5611-B2E8B2651AFE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-13424" r="15267" b="-21060"/>
          <a:stretch/>
        </p:blipFill>
        <p:spPr>
          <a:xfrm>
            <a:off x="5262324" y="3848555"/>
            <a:ext cx="444998" cy="39841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5DB7099-2844-F034-CD16-3C26CA2D498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262185" y="3087060"/>
            <a:ext cx="216689" cy="29098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A4B582A6-5437-5DFD-8EDF-4688F37523C1}"/>
              </a:ext>
            </a:extLst>
          </p:cNvPr>
          <p:cNvPicPr>
            <a:picLocks noChangeAspect="1"/>
          </p:cNvPicPr>
          <p:nvPr/>
        </p:nvPicPr>
        <p:blipFill rotWithShape="1">
          <a:blip r:embed="rId43"/>
          <a:srcRect l="11719" t="32782" r="12184" b="30901"/>
          <a:stretch/>
        </p:blipFill>
        <p:spPr>
          <a:xfrm>
            <a:off x="5944807" y="3186079"/>
            <a:ext cx="463565" cy="838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9CE298E-3CB2-FFF1-A00E-CB5FA75A8313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4958" y="1741518"/>
            <a:ext cx="364092" cy="24706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6604FEB-A7A2-B5CD-B11E-AE9601A03773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087" y="3087716"/>
            <a:ext cx="276738" cy="276738"/>
          </a:xfrm>
          <a:prstGeom prst="rect">
            <a:avLst/>
          </a:prstGeom>
        </p:spPr>
      </p:pic>
      <p:pic>
        <p:nvPicPr>
          <p:cNvPr id="67" name="Picture 6">
            <a:extLst>
              <a:ext uri="{FF2B5EF4-FFF2-40B4-BE49-F238E27FC236}">
                <a16:creationId xmlns:a16="http://schemas.microsoft.com/office/drawing/2014/main" id="{C56085A2-4627-32B0-91FA-4631BECD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7311" y="3125481"/>
            <a:ext cx="388825" cy="2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575AFD-A7D9-D3E1-C5F8-71BE6874DB93}"/>
              </a:ext>
            </a:extLst>
          </p:cNvPr>
          <p:cNvPicPr>
            <a:picLocks noChangeAspect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22" t="-45667" r="-6280" b="-44330"/>
          <a:stretch/>
        </p:blipFill>
        <p:spPr>
          <a:xfrm>
            <a:off x="6433082" y="1020069"/>
            <a:ext cx="531183" cy="16225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C61B5C6-6846-26F0-6BD5-183D26940420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675" y="1017401"/>
            <a:ext cx="361198" cy="202777"/>
          </a:xfrm>
          <a:prstGeom prst="rect">
            <a:avLst/>
          </a:prstGeom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E61E64E7-E818-C054-29E2-C62B4BDA3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35790" b="3468"/>
          <a:stretch/>
        </p:blipFill>
        <p:spPr bwMode="auto">
          <a:xfrm>
            <a:off x="7188738" y="1685840"/>
            <a:ext cx="363584" cy="2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>
            <a:extLst>
              <a:ext uri="{FF2B5EF4-FFF2-40B4-BE49-F238E27FC236}">
                <a16:creationId xmlns:a16="http://schemas.microsoft.com/office/drawing/2014/main" id="{D371132F-5242-0E16-0018-B7AD2CD23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b="-4516"/>
          <a:stretch/>
        </p:blipFill>
        <p:spPr bwMode="auto">
          <a:xfrm>
            <a:off x="1570559" y="3948166"/>
            <a:ext cx="437083" cy="18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>
            <a:extLst>
              <a:ext uri="{FF2B5EF4-FFF2-40B4-BE49-F238E27FC236}">
                <a16:creationId xmlns:a16="http://schemas.microsoft.com/office/drawing/2014/main" id="{9542AB9E-C899-AB85-A492-415A20099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1325" y="1052329"/>
            <a:ext cx="463207" cy="11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92A74C-5C6C-5AFC-39C4-491CA6F5AF99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78" y="350434"/>
            <a:ext cx="1596137" cy="727722"/>
          </a:xfrm>
          <a:prstGeom prst="rect">
            <a:avLst/>
          </a:prstGeom>
        </p:spPr>
      </p:pic>
      <p:pic>
        <p:nvPicPr>
          <p:cNvPr id="65" name="Picture 64" descr="Logo&#10;&#10;Description automatically generated">
            <a:extLst>
              <a:ext uri="{FF2B5EF4-FFF2-40B4-BE49-F238E27FC236}">
                <a16:creationId xmlns:a16="http://schemas.microsoft.com/office/drawing/2014/main" id="{9CE6D8AB-8DA5-420F-35C7-4C9C38C5FE1D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78" y="4019092"/>
            <a:ext cx="1004256" cy="732573"/>
          </a:xfrm>
          <a:prstGeom prst="rect">
            <a:avLst/>
          </a:prstGeom>
        </p:spPr>
      </p:pic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689CA2B3-8F25-5032-45B7-5CE28383B64C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509"/>
            <a:ext cx="1300197" cy="732574"/>
          </a:xfrm>
          <a:prstGeom prst="rect">
            <a:avLst/>
          </a:prstGeom>
        </p:spPr>
      </p:pic>
      <p:pic>
        <p:nvPicPr>
          <p:cNvPr id="72" name="Picture 7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B232A99-CE4C-8E8E-2A90-5848AD7EB97D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5" y="229659"/>
            <a:ext cx="1120692" cy="7277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A69C28D-B48B-60C8-6190-EFFE1C8386AF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056" y="1207385"/>
            <a:ext cx="1317929" cy="131792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869A31-C686-30A3-5E5B-102E71CA4AB3}"/>
              </a:ext>
            </a:extLst>
          </p:cNvPr>
          <p:cNvCxnSpPr>
            <a:cxnSpLocks/>
            <a:endCxn id="105" idx="1"/>
          </p:cNvCxnSpPr>
          <p:nvPr/>
        </p:nvCxnSpPr>
        <p:spPr>
          <a:xfrm flipH="1" flipV="1">
            <a:off x="6081699" y="2562443"/>
            <a:ext cx="129255" cy="4520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C81EC6-2EA3-2C85-837F-B659E20791A7}"/>
              </a:ext>
            </a:extLst>
          </p:cNvPr>
          <p:cNvGrpSpPr/>
          <p:nvPr/>
        </p:nvGrpSpPr>
        <p:grpSpPr>
          <a:xfrm>
            <a:off x="3329345" y="1173135"/>
            <a:ext cx="667104" cy="403885"/>
            <a:chOff x="3329345" y="1173135"/>
            <a:chExt cx="667104" cy="40388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F82E10-14D8-B8AB-99DA-6B3CD810C7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6125" y="1190354"/>
              <a:ext cx="350324" cy="119629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30ECB64-74A0-87F6-5F88-8C2F7709D49E}"/>
                </a:ext>
              </a:extLst>
            </p:cNvPr>
            <p:cNvCxnSpPr>
              <a:cxnSpLocks/>
            </p:cNvCxnSpPr>
            <p:nvPr/>
          </p:nvCxnSpPr>
          <p:spPr>
            <a:xfrm>
              <a:off x="3329345" y="1173135"/>
              <a:ext cx="316780" cy="136848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027B763-ECA4-7885-01D9-D50A713909DE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3649300" y="1386883"/>
              <a:ext cx="129" cy="190137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Asset 51.png" descr="Asset 51.png">
              <a:extLst>
                <a:ext uri="{FF2B5EF4-FFF2-40B4-BE49-F238E27FC236}">
                  <a16:creationId xmlns:a16="http://schemas.microsoft.com/office/drawing/2014/main" id="{AA085391-7B21-B658-0ECA-57FD770E2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3570630" y="1229285"/>
              <a:ext cx="157598" cy="15759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CC904E-F865-E553-C2D3-D6F02FEE09A5}"/>
              </a:ext>
            </a:extLst>
          </p:cNvPr>
          <p:cNvGrpSpPr/>
          <p:nvPr/>
        </p:nvGrpSpPr>
        <p:grpSpPr>
          <a:xfrm>
            <a:off x="5797013" y="1133021"/>
            <a:ext cx="599605" cy="382470"/>
            <a:chOff x="5797013" y="1133021"/>
            <a:chExt cx="599605" cy="38247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14ADC4A-6EC5-4227-EBB9-F074C0C4F7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3793" y="1168130"/>
              <a:ext cx="282825" cy="101739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C5A6F86-6ECB-D11E-8E58-1E5E42C2F8EA}"/>
                </a:ext>
              </a:extLst>
            </p:cNvPr>
            <p:cNvCxnSpPr>
              <a:cxnSpLocks/>
            </p:cNvCxnSpPr>
            <p:nvPr/>
          </p:nvCxnSpPr>
          <p:spPr>
            <a:xfrm>
              <a:off x="5797013" y="1133021"/>
              <a:ext cx="316780" cy="136848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4F6E025-E361-4CDC-1755-2927766584DB}"/>
                </a:ext>
              </a:extLst>
            </p:cNvPr>
            <p:cNvCxnSpPr>
              <a:cxnSpLocks/>
            </p:cNvCxnSpPr>
            <p:nvPr/>
          </p:nvCxnSpPr>
          <p:spPr>
            <a:xfrm>
              <a:off x="6116625" y="1268273"/>
              <a:ext cx="5222" cy="247218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Asset 51.png" descr="Asset 51.png">
              <a:extLst>
                <a:ext uri="{FF2B5EF4-FFF2-40B4-BE49-F238E27FC236}">
                  <a16:creationId xmlns:a16="http://schemas.microsoft.com/office/drawing/2014/main" id="{E11FF435-E419-75B7-8981-42807285F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6036410" y="1183029"/>
              <a:ext cx="157598" cy="15759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9A33A9-4C4B-EA39-70A9-7BDB481A4946}"/>
              </a:ext>
            </a:extLst>
          </p:cNvPr>
          <p:cNvGrpSpPr/>
          <p:nvPr/>
        </p:nvGrpSpPr>
        <p:grpSpPr>
          <a:xfrm>
            <a:off x="3976921" y="1926812"/>
            <a:ext cx="635051" cy="349975"/>
            <a:chOff x="3976921" y="1926812"/>
            <a:chExt cx="635051" cy="349975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70F6AC6-A961-35DC-B4B7-9AAC7ECCF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1755" y="1926812"/>
              <a:ext cx="330217" cy="104353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90629FB-9C2E-F6D7-F202-68622801BC85}"/>
                </a:ext>
              </a:extLst>
            </p:cNvPr>
            <p:cNvCxnSpPr>
              <a:cxnSpLocks/>
            </p:cNvCxnSpPr>
            <p:nvPr/>
          </p:nvCxnSpPr>
          <p:spPr>
            <a:xfrm>
              <a:off x="3976921" y="1949960"/>
              <a:ext cx="304834" cy="81205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CBCC308-A369-B058-39EE-97989E7CDF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5489" y="2043216"/>
              <a:ext cx="0" cy="233571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Asset 51.png" descr="Asset 51.png">
              <a:extLst>
                <a:ext uri="{FF2B5EF4-FFF2-40B4-BE49-F238E27FC236}">
                  <a16:creationId xmlns:a16="http://schemas.microsoft.com/office/drawing/2014/main" id="{E5BB878A-D490-8CB0-4706-21D74F2DC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4199910" y="1947292"/>
              <a:ext cx="157598" cy="15759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3FEF8D-2E91-3EA7-7AFC-D50913066E47}"/>
              </a:ext>
            </a:extLst>
          </p:cNvPr>
          <p:cNvGrpSpPr/>
          <p:nvPr/>
        </p:nvGrpSpPr>
        <p:grpSpPr>
          <a:xfrm>
            <a:off x="5799402" y="2125819"/>
            <a:ext cx="665452" cy="811056"/>
            <a:chOff x="5799402" y="2125819"/>
            <a:chExt cx="665452" cy="81105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F366E47-4F98-5E88-27DC-F7161CE92A08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6160945" y="2125819"/>
              <a:ext cx="1240" cy="352661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9B05F6B-C68D-2032-69C6-90F96049DC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0498" y="2644711"/>
              <a:ext cx="414" cy="292164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CAC02C-AEC1-6DC1-37CE-EF0A333D32B0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 flipV="1">
              <a:off x="5799402" y="2562443"/>
              <a:ext cx="282297" cy="1439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Asset 51.png" descr="Asset 51.png">
              <a:extLst>
                <a:ext uri="{FF2B5EF4-FFF2-40B4-BE49-F238E27FC236}">
                  <a16:creationId xmlns:a16="http://schemas.microsoft.com/office/drawing/2014/main" id="{28F4ADAB-8EF6-2BC9-532C-D5D26E154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6081699" y="2483644"/>
              <a:ext cx="157598" cy="157598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4E367D9-4831-2730-DE0D-6D9D6229659C}"/>
                </a:ext>
              </a:extLst>
            </p:cNvPr>
            <p:cNvCxnSpPr>
              <a:cxnSpLocks/>
            </p:cNvCxnSpPr>
            <p:nvPr/>
          </p:nvCxnSpPr>
          <p:spPr>
            <a:xfrm>
              <a:off x="6225392" y="2566927"/>
              <a:ext cx="239462" cy="1213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BC7708C-4141-C980-6B1E-3D24290BDD29}"/>
              </a:ext>
            </a:extLst>
          </p:cNvPr>
          <p:cNvGrpSpPr/>
          <p:nvPr/>
        </p:nvGrpSpPr>
        <p:grpSpPr>
          <a:xfrm>
            <a:off x="3964718" y="3274512"/>
            <a:ext cx="635051" cy="476055"/>
            <a:chOff x="3964718" y="3274512"/>
            <a:chExt cx="635051" cy="476055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A84396D-8B09-3691-C242-C8C44FF171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9552" y="3274512"/>
              <a:ext cx="330217" cy="104353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C15759B-7FF9-CC18-C3A9-B433AFCE2E69}"/>
                </a:ext>
              </a:extLst>
            </p:cNvPr>
            <p:cNvCxnSpPr>
              <a:cxnSpLocks/>
            </p:cNvCxnSpPr>
            <p:nvPr/>
          </p:nvCxnSpPr>
          <p:spPr>
            <a:xfrm>
              <a:off x="3964718" y="3297660"/>
              <a:ext cx="304834" cy="81205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DC9035F-A049-980F-0578-007ECF5EC005}"/>
                </a:ext>
              </a:extLst>
            </p:cNvPr>
            <p:cNvCxnSpPr>
              <a:cxnSpLocks/>
            </p:cNvCxnSpPr>
            <p:nvPr/>
          </p:nvCxnSpPr>
          <p:spPr>
            <a:xfrm>
              <a:off x="4266506" y="3449415"/>
              <a:ext cx="1203" cy="301152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Asset 51.png" descr="Asset 51.png">
              <a:extLst>
                <a:ext uri="{FF2B5EF4-FFF2-40B4-BE49-F238E27FC236}">
                  <a16:creationId xmlns:a16="http://schemas.microsoft.com/office/drawing/2014/main" id="{5B296A70-D34A-6D13-DD69-29F07B5FA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4187707" y="3294992"/>
              <a:ext cx="157598" cy="15759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0F5DFE-8FB7-6CBA-A303-2C0AB158DC02}"/>
              </a:ext>
            </a:extLst>
          </p:cNvPr>
          <p:cNvGrpSpPr/>
          <p:nvPr/>
        </p:nvGrpSpPr>
        <p:grpSpPr>
          <a:xfrm>
            <a:off x="6484475" y="3302278"/>
            <a:ext cx="599605" cy="459068"/>
            <a:chOff x="6484475" y="3302278"/>
            <a:chExt cx="599605" cy="459068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1F7674D-A938-EAAB-CE8A-889E3E52BF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1255" y="3337387"/>
              <a:ext cx="282825" cy="101739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EFCE59C-CC21-7C9F-25F0-FB95782C92C1}"/>
                </a:ext>
              </a:extLst>
            </p:cNvPr>
            <p:cNvCxnSpPr>
              <a:cxnSpLocks/>
            </p:cNvCxnSpPr>
            <p:nvPr/>
          </p:nvCxnSpPr>
          <p:spPr>
            <a:xfrm>
              <a:off x="6484475" y="3302278"/>
              <a:ext cx="316780" cy="136848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7F51FE9-9D47-F276-8D28-D337E53AD200}"/>
                </a:ext>
              </a:extLst>
            </p:cNvPr>
            <p:cNvCxnSpPr>
              <a:cxnSpLocks/>
            </p:cNvCxnSpPr>
            <p:nvPr/>
          </p:nvCxnSpPr>
          <p:spPr>
            <a:xfrm>
              <a:off x="6804087" y="3437530"/>
              <a:ext cx="0" cy="323816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Asset 51.png" descr="Asset 51.png">
              <a:extLst>
                <a:ext uri="{FF2B5EF4-FFF2-40B4-BE49-F238E27FC236}">
                  <a16:creationId xmlns:a16="http://schemas.microsoft.com/office/drawing/2014/main" id="{DDF5561C-00DC-4804-0157-66F6FC6EC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6727571" y="3356907"/>
              <a:ext cx="157598" cy="15759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F27C01-BA17-A316-28B0-0403FD514BD4}"/>
              </a:ext>
            </a:extLst>
          </p:cNvPr>
          <p:cNvGrpSpPr/>
          <p:nvPr/>
        </p:nvGrpSpPr>
        <p:grpSpPr>
          <a:xfrm>
            <a:off x="4565425" y="2604149"/>
            <a:ext cx="668792" cy="350954"/>
            <a:chOff x="4565425" y="2604149"/>
            <a:chExt cx="668792" cy="350954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511C6A70-6D66-B304-C8F1-EE265007EE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0259" y="2604149"/>
              <a:ext cx="363958" cy="105332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A57BA75-3FAD-7B87-1C00-C7D25DE96283}"/>
                </a:ext>
              </a:extLst>
            </p:cNvPr>
            <p:cNvCxnSpPr>
              <a:cxnSpLocks/>
            </p:cNvCxnSpPr>
            <p:nvPr/>
          </p:nvCxnSpPr>
          <p:spPr>
            <a:xfrm>
              <a:off x="4565425" y="2628276"/>
              <a:ext cx="304834" cy="81205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72E5DBF-1D64-F3F1-6CC6-40815B4FCC0E}"/>
                </a:ext>
              </a:extLst>
            </p:cNvPr>
            <p:cNvCxnSpPr>
              <a:cxnSpLocks/>
            </p:cNvCxnSpPr>
            <p:nvPr/>
          </p:nvCxnSpPr>
          <p:spPr>
            <a:xfrm>
              <a:off x="4863993" y="2721532"/>
              <a:ext cx="0" cy="233571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Asset 51.png" descr="Asset 51.png">
              <a:extLst>
                <a:ext uri="{FF2B5EF4-FFF2-40B4-BE49-F238E27FC236}">
                  <a16:creationId xmlns:a16="http://schemas.microsoft.com/office/drawing/2014/main" id="{07BBBD9E-F4DF-918D-6DA8-5D8319F56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4788414" y="2625608"/>
              <a:ext cx="157598" cy="15759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C8806C-EFC9-5F07-B87E-F886F17F66FB}"/>
              </a:ext>
            </a:extLst>
          </p:cNvPr>
          <p:cNvGrpSpPr/>
          <p:nvPr/>
        </p:nvGrpSpPr>
        <p:grpSpPr>
          <a:xfrm>
            <a:off x="5220529" y="1419627"/>
            <a:ext cx="654181" cy="839731"/>
            <a:chOff x="5220529" y="1419627"/>
            <a:chExt cx="654181" cy="839731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B31CACD-FA3C-CA38-1AA4-9F14A03C0C25}"/>
                </a:ext>
              </a:extLst>
            </p:cNvPr>
            <p:cNvCxnSpPr>
              <a:cxnSpLocks/>
            </p:cNvCxnSpPr>
            <p:nvPr/>
          </p:nvCxnSpPr>
          <p:spPr>
            <a:xfrm>
              <a:off x="5514061" y="1419627"/>
              <a:ext cx="1240" cy="352661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089FC77-E58A-F746-4654-D8A1CC389817}"/>
                </a:ext>
              </a:extLst>
            </p:cNvPr>
            <p:cNvCxnSpPr>
              <a:cxnSpLocks/>
              <a:stCxn id="148" idx="2"/>
            </p:cNvCxnSpPr>
            <p:nvPr/>
          </p:nvCxnSpPr>
          <p:spPr>
            <a:xfrm>
              <a:off x="5513614" y="1935050"/>
              <a:ext cx="5266" cy="324308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A0BD736-4D5E-DE53-5237-303BA8266BE1}"/>
                </a:ext>
              </a:extLst>
            </p:cNvPr>
            <p:cNvCxnSpPr>
              <a:cxnSpLocks/>
              <a:endCxn id="148" idx="1"/>
            </p:cNvCxnSpPr>
            <p:nvPr/>
          </p:nvCxnSpPr>
          <p:spPr>
            <a:xfrm>
              <a:off x="5220529" y="1855681"/>
              <a:ext cx="214286" cy="570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8" name="Asset 51.png" descr="Asset 51.png">
              <a:extLst>
                <a:ext uri="{FF2B5EF4-FFF2-40B4-BE49-F238E27FC236}">
                  <a16:creationId xmlns:a16="http://schemas.microsoft.com/office/drawing/2014/main" id="{1D0A01AC-0694-AC4E-81D3-23B6C89B1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5434815" y="1777452"/>
              <a:ext cx="157598" cy="157598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B426391-6D49-9524-26AC-0193BD10F7A2}"/>
                </a:ext>
              </a:extLst>
            </p:cNvPr>
            <p:cNvCxnSpPr>
              <a:cxnSpLocks/>
            </p:cNvCxnSpPr>
            <p:nvPr/>
          </p:nvCxnSpPr>
          <p:spPr>
            <a:xfrm>
              <a:off x="5578508" y="1860735"/>
              <a:ext cx="296202" cy="0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695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" y="-56619"/>
            <a:ext cx="9144743" cy="51439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" name="Group 5"/>
          <p:cNvGrpSpPr/>
          <p:nvPr/>
        </p:nvGrpSpPr>
        <p:grpSpPr>
          <a:xfrm>
            <a:off x="107932" y="64665"/>
            <a:ext cx="8886968" cy="4995977"/>
            <a:chOff x="0" y="0"/>
            <a:chExt cx="23698570" cy="13322612"/>
          </a:xfrm>
        </p:grpSpPr>
        <p:pic>
          <p:nvPicPr>
            <p:cNvPr id="82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87622" y="7510628"/>
              <a:ext cx="1109274" cy="3040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Picture 8" descr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42871" y="9477250"/>
              <a:ext cx="1228022" cy="465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" name="Picture 9" descr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76307" y="11270319"/>
              <a:ext cx="1290894" cy="370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" name="Picture 10" descr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4832" y="10844217"/>
              <a:ext cx="843928" cy="843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" name="Picture 11" descr="Picture 11"/>
            <p:cNvPicPr>
              <a:picLocks noChangeAspect="1"/>
            </p:cNvPicPr>
            <p:nvPr/>
          </p:nvPicPr>
          <p:blipFill>
            <a:blip r:embed="rId7"/>
            <a:srcRect b="15750"/>
            <a:stretch>
              <a:fillRect/>
            </a:stretch>
          </p:blipFill>
          <p:spPr>
            <a:xfrm>
              <a:off x="6070970" y="8442199"/>
              <a:ext cx="895988" cy="407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" name="Picture 12" descr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0375" y="8865186"/>
              <a:ext cx="958360" cy="530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Picture 2" descr="Picture 2"/>
            <p:cNvPicPr>
              <a:picLocks noChangeAspect="1"/>
            </p:cNvPicPr>
            <p:nvPr/>
          </p:nvPicPr>
          <p:blipFill>
            <a:blip r:embed="rId9"/>
            <a:srcRect t="26986" b="27353"/>
            <a:stretch>
              <a:fillRect/>
            </a:stretch>
          </p:blipFill>
          <p:spPr>
            <a:xfrm>
              <a:off x="10658656" y="2070905"/>
              <a:ext cx="1048115" cy="290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" name="Picture 2" descr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06527" y="2910082"/>
              <a:ext cx="968345" cy="220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" name="Picture 15" descr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58350" y="2299398"/>
              <a:ext cx="1154907" cy="513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" name="Picture 16" descr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141465" y="2439862"/>
              <a:ext cx="874896" cy="293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" name="Picture 17" descr="Picture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104434" y="2561937"/>
              <a:ext cx="889606" cy="4064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Picture 18" descr="Picture 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586407" y="3539790"/>
              <a:ext cx="1085435" cy="607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Picture 2" descr="Picture 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90241" y="3405854"/>
              <a:ext cx="471547" cy="553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Picture 2" descr="Picture 2"/>
            <p:cNvPicPr>
              <a:picLocks noChangeAspect="1"/>
            </p:cNvPicPr>
            <p:nvPr/>
          </p:nvPicPr>
          <p:blipFill>
            <a:blip r:embed="rId16"/>
            <a:srcRect l="7522" t="20969" r="6536" b="33996"/>
            <a:stretch>
              <a:fillRect/>
            </a:stretch>
          </p:blipFill>
          <p:spPr>
            <a:xfrm>
              <a:off x="7573465" y="3453154"/>
              <a:ext cx="529633" cy="277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Picture 21" descr="Picture 21"/>
            <p:cNvPicPr>
              <a:picLocks noChangeAspect="1"/>
            </p:cNvPicPr>
            <p:nvPr/>
          </p:nvPicPr>
          <p:blipFill>
            <a:blip r:embed="rId17"/>
            <a:srcRect t="28799" b="34933"/>
            <a:stretch>
              <a:fillRect/>
            </a:stretch>
          </p:blipFill>
          <p:spPr>
            <a:xfrm>
              <a:off x="7730404" y="2825378"/>
              <a:ext cx="1118577" cy="40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Picture 4" descr="Picture 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81028" y="4387045"/>
              <a:ext cx="1002213" cy="381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Picture 23" descr="Picture 23"/>
            <p:cNvPicPr>
              <a:picLocks noChangeAspect="1"/>
            </p:cNvPicPr>
            <p:nvPr/>
          </p:nvPicPr>
          <p:blipFill>
            <a:blip r:embed="rId19"/>
            <a:srcRect l="13806" t="1240" r="16648"/>
            <a:stretch>
              <a:fillRect/>
            </a:stretch>
          </p:blipFill>
          <p:spPr>
            <a:xfrm>
              <a:off x="5992098" y="3783016"/>
              <a:ext cx="943060" cy="699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Picture 24" descr="Picture 24"/>
            <p:cNvPicPr>
              <a:picLocks noChangeAspect="1"/>
            </p:cNvPicPr>
            <p:nvPr/>
          </p:nvPicPr>
          <p:blipFill>
            <a:blip r:embed="rId20"/>
            <a:srcRect l="21859" t="15445" r="15047" b="27001"/>
            <a:stretch>
              <a:fillRect/>
            </a:stretch>
          </p:blipFill>
          <p:spPr>
            <a:xfrm>
              <a:off x="5200035" y="3211242"/>
              <a:ext cx="674489" cy="459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Picture 25" descr="Picture 2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5960146" y="4468250"/>
              <a:ext cx="941549" cy="307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Picture 26" descr="Picture 2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7033904" y="3779923"/>
              <a:ext cx="995876" cy="53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Picture 27" descr="Picture 2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460825" y="3043393"/>
              <a:ext cx="809671" cy="3508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Picture 2" descr="Picture 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606778" y="5092805"/>
              <a:ext cx="829674" cy="260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Picture 29" descr="Picture 2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885081" y="4886097"/>
              <a:ext cx="451687" cy="220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" name="Picture 30" descr="Picture 3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395143" y="6530623"/>
              <a:ext cx="562493" cy="19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Picture 31" descr="Picture 31"/>
            <p:cNvPicPr>
              <a:picLocks noChangeAspect="1"/>
            </p:cNvPicPr>
            <p:nvPr/>
          </p:nvPicPr>
          <p:blipFill>
            <a:blip r:embed="rId27"/>
            <a:srcRect t="29603" b="31909"/>
            <a:stretch>
              <a:fillRect/>
            </a:stretch>
          </p:blipFill>
          <p:spPr>
            <a:xfrm>
              <a:off x="5007740" y="9273900"/>
              <a:ext cx="1111991" cy="232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icture 37" descr="Picture 37"/>
            <p:cNvPicPr>
              <a:picLocks noChangeAspect="1"/>
            </p:cNvPicPr>
            <p:nvPr/>
          </p:nvPicPr>
          <p:blipFill>
            <a:blip r:embed="rId28"/>
            <a:srcRect l="15397" t="25949" r="6514" b="24132"/>
            <a:stretch>
              <a:fillRect/>
            </a:stretch>
          </p:blipFill>
          <p:spPr>
            <a:xfrm>
              <a:off x="8252720" y="7662639"/>
              <a:ext cx="657126" cy="420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Picture 38" descr="Picture 38"/>
            <p:cNvPicPr>
              <a:picLocks noChangeAspect="1"/>
            </p:cNvPicPr>
            <p:nvPr/>
          </p:nvPicPr>
          <p:blipFill>
            <a:blip r:embed="rId29"/>
            <a:srcRect t="40784" b="40001"/>
            <a:stretch>
              <a:fillRect/>
            </a:stretch>
          </p:blipFill>
          <p:spPr>
            <a:xfrm>
              <a:off x="6750295" y="8072166"/>
              <a:ext cx="1218445" cy="234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Picture 2" descr="Picture 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7520453" y="9480008"/>
              <a:ext cx="1146856" cy="164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" name="Picture 41" descr="Picture 41"/>
            <p:cNvPicPr>
              <a:picLocks noChangeAspect="1"/>
            </p:cNvPicPr>
            <p:nvPr/>
          </p:nvPicPr>
          <p:blipFill>
            <a:blip r:embed="rId31"/>
            <a:srcRect t="15514" r="9613" b="15657"/>
            <a:stretch>
              <a:fillRect/>
            </a:stretch>
          </p:blipFill>
          <p:spPr>
            <a:xfrm>
              <a:off x="8158314" y="8778933"/>
              <a:ext cx="1121261" cy="397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" name="Picture 44" descr="Picture 44"/>
            <p:cNvPicPr>
              <a:picLocks noChangeAspect="1"/>
            </p:cNvPicPr>
            <p:nvPr/>
          </p:nvPicPr>
          <p:blipFill>
            <a:blip r:embed="rId32"/>
            <a:srcRect t="16476" b="15819"/>
            <a:stretch>
              <a:fillRect/>
            </a:stretch>
          </p:blipFill>
          <p:spPr>
            <a:xfrm>
              <a:off x="9096821" y="8303705"/>
              <a:ext cx="525258" cy="355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Picture 47" descr="Picture 47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196478" y="9130331"/>
              <a:ext cx="1090690" cy="355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" name="Picture 8" descr="Picture 8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482154" y="9715672"/>
              <a:ext cx="852157" cy="387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Picture 10" descr="Picture 10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169236" y="10558845"/>
              <a:ext cx="1824037" cy="303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Picture 51" descr="Picture 51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2543163" y="10148291"/>
              <a:ext cx="539626" cy="539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Picture 53" descr="Picture 53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2521189" y="9259789"/>
              <a:ext cx="864644" cy="364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Picture 2" descr="Picture 2"/>
            <p:cNvPicPr>
              <a:picLocks noChangeAspect="1"/>
            </p:cNvPicPr>
            <p:nvPr/>
          </p:nvPicPr>
          <p:blipFill>
            <a:blip r:embed="rId38"/>
            <a:srcRect l="9297" t="17273" r="8624" b="18112"/>
            <a:stretch>
              <a:fillRect/>
            </a:stretch>
          </p:blipFill>
          <p:spPr>
            <a:xfrm>
              <a:off x="13711166" y="10847984"/>
              <a:ext cx="983499" cy="3984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Picture 55" descr="Picture 55"/>
            <p:cNvPicPr>
              <a:picLocks noChangeAspect="1"/>
            </p:cNvPicPr>
            <p:nvPr/>
          </p:nvPicPr>
          <p:blipFill>
            <a:blip r:embed="rId39"/>
            <a:srcRect l="22156" t="20974" r="22663" b="25762"/>
            <a:stretch>
              <a:fillRect/>
            </a:stretch>
          </p:blipFill>
          <p:spPr>
            <a:xfrm>
              <a:off x="18179007" y="3551563"/>
              <a:ext cx="938241" cy="473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Picture 57" descr="Picture 57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5657551" y="9582563"/>
              <a:ext cx="630501" cy="876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Picture 58" descr="Picture 58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16506234" y="9832881"/>
              <a:ext cx="1081446" cy="720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Picture 59" descr="Picture 59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5073534" y="9062682"/>
              <a:ext cx="630502" cy="630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Picture 62" descr="Picture 62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19663205" y="5624731"/>
              <a:ext cx="580046" cy="378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Picture 63" descr="Picture 63"/>
            <p:cNvPicPr>
              <a:picLocks noChangeAspect="1"/>
            </p:cNvPicPr>
            <p:nvPr/>
          </p:nvPicPr>
          <p:blipFill>
            <a:blip r:embed="rId44"/>
            <a:srcRect t="26440" b="26670"/>
            <a:stretch>
              <a:fillRect/>
            </a:stretch>
          </p:blipFill>
          <p:spPr>
            <a:xfrm>
              <a:off x="18626535" y="5760414"/>
              <a:ext cx="765296" cy="358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Picture 64" descr="Picture 64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6859085" y="5859489"/>
              <a:ext cx="375496" cy="375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Picture 68" descr="Picture 68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19343116" y="6653126"/>
              <a:ext cx="827966" cy="437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Picture 69" descr="Picture 69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16902327" y="6564951"/>
              <a:ext cx="711790" cy="320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Picture 70" descr="Picture 70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7265980" y="8347008"/>
              <a:ext cx="908600" cy="337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Picture 71" descr="Picture 71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15356831" y="7712366"/>
              <a:ext cx="596036" cy="4212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Picture 72" descr="Picture 72"/>
            <p:cNvPicPr>
              <a:picLocks noChangeAspect="1"/>
            </p:cNvPicPr>
            <p:nvPr/>
          </p:nvPicPr>
          <p:blipFill>
            <a:blip r:embed="rId50"/>
            <a:srcRect l="15379" t="19166" r="15311" b="12222"/>
            <a:stretch>
              <a:fillRect/>
            </a:stretch>
          </p:blipFill>
          <p:spPr>
            <a:xfrm>
              <a:off x="16179557" y="8064936"/>
              <a:ext cx="697075" cy="552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" name="Our Product:…"/>
            <p:cNvSpPr txBox="1"/>
            <p:nvPr/>
          </p:nvSpPr>
          <p:spPr>
            <a:xfrm>
              <a:off x="8406991" y="0"/>
              <a:ext cx="3125250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t">
              <a:spAutoFit/>
            </a:bodyPr>
            <a:lstStyle>
              <a:lvl1pPr defTabSz="182877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685791" hangingPunct="0">
                <a:spcBef>
                  <a:spcPts val="1688"/>
                </a:spcBef>
              </a:pPr>
              <a:r>
                <a:rPr sz="788" kern="0"/>
                <a:t>Construction &amp; Property</a:t>
              </a:r>
            </a:p>
          </p:txBody>
        </p:sp>
        <p:sp>
          <p:nvSpPr>
            <p:cNvPr id="131" name="Our Product:…"/>
            <p:cNvSpPr txBox="1"/>
            <p:nvPr/>
          </p:nvSpPr>
          <p:spPr>
            <a:xfrm>
              <a:off x="3349842" y="0"/>
              <a:ext cx="2991090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t">
              <a:spAutoFit/>
            </a:bodyPr>
            <a:lstStyle>
              <a:lvl1pPr defTabSz="182877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685791" hangingPunct="0">
                <a:spcBef>
                  <a:spcPts val="1688"/>
                </a:spcBef>
              </a:pPr>
              <a:r>
                <a:rPr sz="788" kern="0"/>
                <a:t>Mining &amp; Metals</a:t>
              </a:r>
            </a:p>
          </p:txBody>
        </p:sp>
        <p:sp>
          <p:nvSpPr>
            <p:cNvPr id="132" name="Our Product:…"/>
            <p:cNvSpPr txBox="1"/>
            <p:nvPr/>
          </p:nvSpPr>
          <p:spPr>
            <a:xfrm>
              <a:off x="0" y="1390835"/>
              <a:ext cx="2466194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defTabSz="243833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914376" hangingPunct="0">
                <a:spcBef>
                  <a:spcPts val="1688"/>
                </a:spcBef>
              </a:pPr>
              <a:r>
                <a:rPr sz="788" kern="0"/>
                <a:t>Education</a:t>
              </a:r>
            </a:p>
          </p:txBody>
        </p:sp>
        <p:sp>
          <p:nvSpPr>
            <p:cNvPr id="133" name="Our Product:…"/>
            <p:cNvSpPr txBox="1"/>
            <p:nvPr/>
          </p:nvSpPr>
          <p:spPr>
            <a:xfrm>
              <a:off x="13468822" y="0"/>
              <a:ext cx="2466194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t">
              <a:spAutoFit/>
            </a:bodyPr>
            <a:lstStyle>
              <a:lvl1pPr defTabSz="182877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685791" hangingPunct="0">
                <a:spcBef>
                  <a:spcPts val="1688"/>
                </a:spcBef>
              </a:pPr>
              <a:r>
                <a:rPr sz="788" kern="0"/>
                <a:t>Government</a:t>
              </a:r>
            </a:p>
          </p:txBody>
        </p:sp>
        <p:sp>
          <p:nvSpPr>
            <p:cNvPr id="134" name="Our Product:…"/>
            <p:cNvSpPr txBox="1"/>
            <p:nvPr/>
          </p:nvSpPr>
          <p:spPr>
            <a:xfrm>
              <a:off x="18234733" y="0"/>
              <a:ext cx="4462618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t">
              <a:spAutoFit/>
            </a:bodyPr>
            <a:lstStyle>
              <a:lvl1pPr defTabSz="182877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685791" hangingPunct="0">
                <a:spcBef>
                  <a:spcPts val="1688"/>
                </a:spcBef>
              </a:pPr>
              <a:r>
                <a:rPr sz="788" kern="0"/>
                <a:t>Food &amp;  Consumer Goods</a:t>
              </a:r>
            </a:p>
          </p:txBody>
        </p:sp>
        <p:sp>
          <p:nvSpPr>
            <p:cNvPr id="135" name="Our Product:…"/>
            <p:cNvSpPr txBox="1"/>
            <p:nvPr/>
          </p:nvSpPr>
          <p:spPr>
            <a:xfrm>
              <a:off x="21855096" y="1508299"/>
              <a:ext cx="1843474" cy="609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algn="r" defTabSz="243833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914376" hangingPunct="0">
                <a:spcBef>
                  <a:spcPts val="1688"/>
                </a:spcBef>
              </a:pPr>
              <a:r>
                <a:rPr sz="788" kern="0"/>
                <a:t>Professional Services</a:t>
              </a:r>
            </a:p>
          </p:txBody>
        </p:sp>
        <p:sp>
          <p:nvSpPr>
            <p:cNvPr id="136" name="Our Product:…"/>
            <p:cNvSpPr txBox="1"/>
            <p:nvPr/>
          </p:nvSpPr>
          <p:spPr>
            <a:xfrm>
              <a:off x="21867405" y="5312821"/>
              <a:ext cx="1831165" cy="609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algn="r" defTabSz="243833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914376" hangingPunct="0">
                <a:spcBef>
                  <a:spcPts val="1688"/>
                </a:spcBef>
              </a:pPr>
              <a:r>
                <a:rPr sz="788" kern="0"/>
                <a:t>Financial Services</a:t>
              </a:r>
            </a:p>
          </p:txBody>
        </p:sp>
        <p:sp>
          <p:nvSpPr>
            <p:cNvPr id="137" name="Our Product:…"/>
            <p:cNvSpPr txBox="1"/>
            <p:nvPr/>
          </p:nvSpPr>
          <p:spPr>
            <a:xfrm>
              <a:off x="0" y="3802696"/>
              <a:ext cx="1809730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defTabSz="243833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914376" hangingPunct="0">
                <a:spcBef>
                  <a:spcPts val="1688"/>
                </a:spcBef>
              </a:pPr>
              <a:r>
                <a:rPr sz="788" kern="0"/>
                <a:t>Retail</a:t>
              </a:r>
            </a:p>
          </p:txBody>
        </p:sp>
        <p:sp>
          <p:nvSpPr>
            <p:cNvPr id="138" name="Our Product:…"/>
            <p:cNvSpPr txBox="1"/>
            <p:nvPr/>
          </p:nvSpPr>
          <p:spPr>
            <a:xfrm>
              <a:off x="12832630" y="12971575"/>
              <a:ext cx="3801874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algn="ctr" defTabSz="182877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685791" hangingPunct="0">
                <a:spcBef>
                  <a:spcPts val="1688"/>
                </a:spcBef>
              </a:pPr>
              <a:r>
                <a:rPr sz="788" kern="0"/>
                <a:t>Community Service &amp;  NFP</a:t>
              </a:r>
            </a:p>
          </p:txBody>
        </p:sp>
        <p:sp>
          <p:nvSpPr>
            <p:cNvPr id="139" name="Our Product:…"/>
            <p:cNvSpPr txBox="1"/>
            <p:nvPr/>
          </p:nvSpPr>
          <p:spPr>
            <a:xfrm>
              <a:off x="18234733" y="12971575"/>
              <a:ext cx="3801874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algn="ctr" defTabSz="182877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685791" hangingPunct="0">
                <a:spcBef>
                  <a:spcPts val="1688"/>
                </a:spcBef>
              </a:pPr>
              <a:r>
                <a:rPr sz="788" kern="0"/>
                <a:t>Sporting Bodies</a:t>
              </a:r>
            </a:p>
          </p:txBody>
        </p:sp>
        <p:sp>
          <p:nvSpPr>
            <p:cNvPr id="140" name="Our Product:…"/>
            <p:cNvSpPr txBox="1"/>
            <p:nvPr/>
          </p:nvSpPr>
          <p:spPr>
            <a:xfrm>
              <a:off x="21631410" y="10658434"/>
              <a:ext cx="2067160" cy="609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algn="r" defTabSz="243833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914376" hangingPunct="0">
                <a:spcBef>
                  <a:spcPts val="1688"/>
                </a:spcBef>
              </a:pPr>
              <a:r>
                <a:rPr sz="788" kern="0"/>
                <a:t>Information Technology</a:t>
              </a:r>
            </a:p>
          </p:txBody>
        </p:sp>
        <p:sp>
          <p:nvSpPr>
            <p:cNvPr id="141" name="Our Product:…"/>
            <p:cNvSpPr txBox="1"/>
            <p:nvPr/>
          </p:nvSpPr>
          <p:spPr>
            <a:xfrm>
              <a:off x="0" y="10908202"/>
              <a:ext cx="3027554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defTabSz="243833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914376" hangingPunct="0">
                <a:spcBef>
                  <a:spcPts val="1688"/>
                </a:spcBef>
              </a:pPr>
              <a:r>
                <a:rPr sz="788" kern="0"/>
                <a:t>Hospitality</a:t>
              </a:r>
            </a:p>
          </p:txBody>
        </p:sp>
        <p:sp>
          <p:nvSpPr>
            <p:cNvPr id="142" name="Our Product:…"/>
            <p:cNvSpPr txBox="1"/>
            <p:nvPr/>
          </p:nvSpPr>
          <p:spPr>
            <a:xfrm>
              <a:off x="7629807" y="12971575"/>
              <a:ext cx="3250226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algn="ctr" defTabSz="182877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685791" hangingPunct="0">
                <a:spcBef>
                  <a:spcPts val="1688"/>
                </a:spcBef>
              </a:pPr>
              <a:r>
                <a:rPr sz="788" kern="0"/>
                <a:t>Local Government</a:t>
              </a:r>
            </a:p>
          </p:txBody>
        </p:sp>
        <p:sp>
          <p:nvSpPr>
            <p:cNvPr id="143" name="Our Product:…"/>
            <p:cNvSpPr txBox="1"/>
            <p:nvPr/>
          </p:nvSpPr>
          <p:spPr>
            <a:xfrm>
              <a:off x="21913325" y="6762189"/>
              <a:ext cx="1785245" cy="609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algn="r" defTabSz="243833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914376" hangingPunct="0">
                <a:spcBef>
                  <a:spcPts val="1688"/>
                </a:spcBef>
              </a:pPr>
              <a:r>
                <a:rPr sz="788" kern="0"/>
                <a:t>Federal Agencies</a:t>
              </a:r>
            </a:p>
          </p:txBody>
        </p:sp>
        <p:sp>
          <p:nvSpPr>
            <p:cNvPr id="144" name="Our Product:…"/>
            <p:cNvSpPr txBox="1"/>
            <p:nvPr/>
          </p:nvSpPr>
          <p:spPr>
            <a:xfrm>
              <a:off x="2203634" y="12971575"/>
              <a:ext cx="3065869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algn="ctr" defTabSz="182877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685791" hangingPunct="0">
                <a:spcBef>
                  <a:spcPts val="1688"/>
                </a:spcBef>
              </a:pPr>
              <a:r>
                <a:rPr sz="788" kern="0"/>
                <a:t>Hospitals and Healthcare</a:t>
              </a:r>
            </a:p>
          </p:txBody>
        </p:sp>
        <p:sp>
          <p:nvSpPr>
            <p:cNvPr id="145" name="Our Product:…"/>
            <p:cNvSpPr txBox="1"/>
            <p:nvPr/>
          </p:nvSpPr>
          <p:spPr>
            <a:xfrm>
              <a:off x="0" y="6158359"/>
              <a:ext cx="2695434" cy="11910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/>
            <a:p>
              <a:pPr defTabSz="914376" hangingPunct="0">
                <a:lnSpc>
                  <a:spcPct val="80000"/>
                </a:lnSpc>
                <a:spcBef>
                  <a:spcPts val="1688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pPr>
              <a:endParaRPr sz="788" kern="0">
                <a:solidFill>
                  <a:srgbClr val="234BFF"/>
                </a:solidFill>
                <a:latin typeface="Founders Grotesk Light"/>
                <a:sym typeface="Founders Grotesk Light"/>
              </a:endParaRPr>
            </a:p>
            <a:p>
              <a:pPr defTabSz="914376" hangingPunct="0">
                <a:lnSpc>
                  <a:spcPct val="80000"/>
                </a:lnSpc>
                <a:spcBef>
                  <a:spcPts val="1688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pPr>
              <a:r>
                <a:rPr sz="788" kern="0">
                  <a:solidFill>
                    <a:srgbClr val="234BFF"/>
                  </a:solidFill>
                  <a:latin typeface="Founders Grotesk Light"/>
                  <a:sym typeface="Founders Grotesk Light"/>
                </a:rPr>
                <a:t>Logistics &amp; Infrastructure</a:t>
              </a:r>
            </a:p>
          </p:txBody>
        </p:sp>
        <p:pic>
          <p:nvPicPr>
            <p:cNvPr id="146" name="Picture 97" descr="Picture 97"/>
            <p:cNvPicPr>
              <a:picLocks noChangeAspect="1"/>
            </p:cNvPicPr>
            <p:nvPr/>
          </p:nvPicPr>
          <p:blipFill>
            <a:blip r:embed="rId51"/>
            <a:srcRect t="14763" b="11533"/>
            <a:stretch>
              <a:fillRect/>
            </a:stretch>
          </p:blipFill>
          <p:spPr>
            <a:xfrm>
              <a:off x="7432782" y="1923103"/>
              <a:ext cx="650175" cy="479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Picture 98" descr="Picture 98"/>
            <p:cNvPicPr>
              <a:picLocks noChangeAspect="1"/>
            </p:cNvPicPr>
            <p:nvPr/>
          </p:nvPicPr>
          <p:blipFill>
            <a:blip r:embed="rId52"/>
            <a:srcRect l="16136" t="9908" r="18136" b="13248"/>
            <a:stretch>
              <a:fillRect/>
            </a:stretch>
          </p:blipFill>
          <p:spPr>
            <a:xfrm>
              <a:off x="10811394" y="9772949"/>
              <a:ext cx="576516" cy="674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Picture 99" descr="Picture 99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16430921" y="10817341"/>
              <a:ext cx="840745" cy="589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Picture 100" descr="Picture 100"/>
            <p:cNvPicPr>
              <a:picLocks noChangeAspect="1"/>
            </p:cNvPicPr>
            <p:nvPr/>
          </p:nvPicPr>
          <p:blipFill>
            <a:blip r:embed="rId54"/>
            <a:srcRect l="19122" t="9806" r="19308" b="17533"/>
            <a:stretch>
              <a:fillRect/>
            </a:stretch>
          </p:blipFill>
          <p:spPr>
            <a:xfrm>
              <a:off x="16585243" y="2184828"/>
              <a:ext cx="683392" cy="731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Picture 101" descr="Picture 101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13466618" y="1493976"/>
              <a:ext cx="828807" cy="570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" name="Our Product:…"/>
            <p:cNvSpPr txBox="1"/>
            <p:nvPr/>
          </p:nvSpPr>
          <p:spPr>
            <a:xfrm>
              <a:off x="0" y="5248778"/>
              <a:ext cx="1392754" cy="609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defTabSz="243833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914376" hangingPunct="0">
                <a:spcBef>
                  <a:spcPts val="1688"/>
                </a:spcBef>
              </a:pPr>
              <a:r>
                <a:rPr sz="788" kern="0"/>
                <a:t>Media &amp; Marketing</a:t>
              </a:r>
            </a:p>
          </p:txBody>
        </p:sp>
        <p:pic>
          <p:nvPicPr>
            <p:cNvPr id="152" name="Picture 103" descr="Picture 103"/>
            <p:cNvPicPr>
              <a:picLocks noChangeAspect="1"/>
            </p:cNvPicPr>
            <p:nvPr/>
          </p:nvPicPr>
          <p:blipFill>
            <a:blip r:embed="rId56"/>
            <a:srcRect t="32514" b="32672"/>
            <a:stretch>
              <a:fillRect/>
            </a:stretch>
          </p:blipFill>
          <p:spPr>
            <a:xfrm>
              <a:off x="6828130" y="6023574"/>
              <a:ext cx="1305466" cy="251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4" descr="Picture 104"/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5342366" y="5820900"/>
              <a:ext cx="1044284" cy="408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" name="Our Product:…"/>
            <p:cNvSpPr txBox="1"/>
            <p:nvPr/>
          </p:nvSpPr>
          <p:spPr>
            <a:xfrm>
              <a:off x="21003136" y="8451084"/>
              <a:ext cx="2695434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algn="r" defTabSz="243833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914376" hangingPunct="0">
                <a:spcBef>
                  <a:spcPts val="1688"/>
                </a:spcBef>
              </a:pPr>
              <a:r>
                <a:rPr sz="788" kern="0"/>
                <a:t>Automotive</a:t>
              </a:r>
            </a:p>
          </p:txBody>
        </p:sp>
        <p:pic>
          <p:nvPicPr>
            <p:cNvPr id="155" name="Picture 106" descr="Picture 106"/>
            <p:cNvPicPr>
              <a:picLocks noChangeAspect="1"/>
            </p:cNvPicPr>
            <p:nvPr/>
          </p:nvPicPr>
          <p:blipFill>
            <a:blip r:embed="rId58"/>
            <a:srcRect l="19958" t="34872" r="24599" b="35024"/>
            <a:stretch>
              <a:fillRect/>
            </a:stretch>
          </p:blipFill>
          <p:spPr>
            <a:xfrm>
              <a:off x="16782280" y="7248925"/>
              <a:ext cx="904600" cy="304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07" descr="Picture 107"/>
            <p:cNvPicPr>
              <a:picLocks noChangeAspect="1"/>
            </p:cNvPicPr>
            <p:nvPr/>
          </p:nvPicPr>
          <p:blipFill>
            <a:blip r:embed="rId59"/>
            <a:srcRect t="40096" b="41299"/>
            <a:stretch>
              <a:fillRect/>
            </a:stretch>
          </p:blipFill>
          <p:spPr>
            <a:xfrm>
              <a:off x="19088819" y="7959074"/>
              <a:ext cx="978035" cy="181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08" descr="Picture 108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9503139" y="2184829"/>
              <a:ext cx="757352" cy="313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09" descr="Picture 109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10050632" y="1493976"/>
              <a:ext cx="463445" cy="353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10" descr="Picture 110"/>
            <p:cNvPicPr>
              <a:picLocks noChangeAspect="1"/>
            </p:cNvPicPr>
            <p:nvPr/>
          </p:nvPicPr>
          <p:blipFill>
            <a:blip r:embed="rId62"/>
            <a:srcRect t="24470" b="25174"/>
            <a:stretch>
              <a:fillRect/>
            </a:stretch>
          </p:blipFill>
          <p:spPr>
            <a:xfrm>
              <a:off x="10715071" y="2611593"/>
              <a:ext cx="1003806" cy="160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11" descr="Picture 111"/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10855990" y="1109333"/>
              <a:ext cx="721968" cy="174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12" descr="Picture 112"/>
            <p:cNvPicPr>
              <a:picLocks noChangeAspect="1"/>
            </p:cNvPicPr>
            <p:nvPr/>
          </p:nvPicPr>
          <p:blipFill>
            <a:blip r:embed="rId64"/>
            <a:srcRect t="32426" b="30116"/>
            <a:stretch>
              <a:fillRect/>
            </a:stretch>
          </p:blipFill>
          <p:spPr>
            <a:xfrm>
              <a:off x="6287251" y="1412722"/>
              <a:ext cx="1143817" cy="428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13" descr="Picture 113"/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6527722" y="2354758"/>
              <a:ext cx="684804" cy="504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Picture 114" descr="Picture 114"/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5310178" y="1775920"/>
              <a:ext cx="615357" cy="416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Picture 115" descr="Picture 115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2989223" y="6651724"/>
              <a:ext cx="1310316" cy="484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Picture 116" descr="Picture 116"/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4959817" y="3890023"/>
              <a:ext cx="627850" cy="347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Picture 117" descr="Picture 117"/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4271143" y="2872919"/>
              <a:ext cx="736598" cy="423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Picture 121" descr="Picture 121"/>
            <p:cNvPicPr>
              <a:picLocks noChangeAspect="1"/>
            </p:cNvPicPr>
            <p:nvPr/>
          </p:nvPicPr>
          <p:blipFill>
            <a:blip r:embed="rId70"/>
            <a:srcRect l="5159" t="11358" r="4242" b="15614"/>
            <a:stretch>
              <a:fillRect/>
            </a:stretch>
          </p:blipFill>
          <p:spPr>
            <a:xfrm>
              <a:off x="5810609" y="11460058"/>
              <a:ext cx="1433045" cy="356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Picture 122" descr="Picture 122"/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3492750" y="5539352"/>
              <a:ext cx="607098" cy="607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Picture 125" descr="Picture 125"/>
            <p:cNvPicPr>
              <a:picLocks noChangeAspect="1"/>
            </p:cNvPicPr>
            <p:nvPr/>
          </p:nvPicPr>
          <p:blipFill>
            <a:blip r:embed="rId72"/>
            <a:srcRect t="16287" b="19336"/>
            <a:stretch>
              <a:fillRect/>
            </a:stretch>
          </p:blipFill>
          <p:spPr>
            <a:xfrm>
              <a:off x="6613278" y="9895332"/>
              <a:ext cx="1527501" cy="513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Picture 127" descr="Picture 127"/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8414442" y="10921769"/>
              <a:ext cx="795455" cy="7954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Picture 128" descr="Picture 128"/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10022705" y="11164101"/>
              <a:ext cx="1110595" cy="4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133" descr="Picture 133"/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>
              <a:off x="8833170" y="11906163"/>
              <a:ext cx="1549529" cy="524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35" descr="Picture 135"/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12490776" y="11054886"/>
              <a:ext cx="911458" cy="536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36" descr="Picture 136"/>
            <p:cNvPicPr>
              <a:picLocks noChangeAspect="1"/>
            </p:cNvPicPr>
            <p:nvPr/>
          </p:nvPicPr>
          <p:blipFill>
            <a:blip r:embed="rId77"/>
            <a:srcRect t="8488" b="12113"/>
            <a:stretch>
              <a:fillRect/>
            </a:stretch>
          </p:blipFill>
          <p:spPr>
            <a:xfrm>
              <a:off x="12403045" y="11767865"/>
              <a:ext cx="1732882" cy="354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37" descr="Picture 137"/>
            <p:cNvPicPr>
              <a:picLocks noChangeAspect="1"/>
            </p:cNvPicPr>
            <p:nvPr/>
          </p:nvPicPr>
          <p:blipFill>
            <a:blip r:embed="rId78"/>
            <a:stretch>
              <a:fillRect/>
            </a:stretch>
          </p:blipFill>
          <p:spPr>
            <a:xfrm>
              <a:off x="14662756" y="11551300"/>
              <a:ext cx="732477" cy="354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9" descr="Picture 139"/>
            <p:cNvPicPr>
              <a:picLocks noChangeAspect="1"/>
            </p:cNvPicPr>
            <p:nvPr/>
          </p:nvPicPr>
          <p:blipFill>
            <a:blip r:embed="rId79"/>
            <a:stretch>
              <a:fillRect/>
            </a:stretch>
          </p:blipFill>
          <p:spPr>
            <a:xfrm>
              <a:off x="13082787" y="12314149"/>
              <a:ext cx="1115628" cy="318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0" descr="Picture 140"/>
            <p:cNvPicPr>
              <a:picLocks noChangeAspect="1"/>
            </p:cNvPicPr>
            <p:nvPr/>
          </p:nvPicPr>
          <p:blipFill>
            <a:blip r:embed="rId80"/>
            <a:stretch>
              <a:fillRect/>
            </a:stretch>
          </p:blipFill>
          <p:spPr>
            <a:xfrm>
              <a:off x="15028994" y="12075665"/>
              <a:ext cx="1262753" cy="283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42" descr="Picture 142"/>
            <p:cNvPicPr>
              <a:picLocks noChangeAspect="1"/>
            </p:cNvPicPr>
            <p:nvPr/>
          </p:nvPicPr>
          <p:blipFill>
            <a:blip r:embed="rId81"/>
            <a:srcRect l="11506" t="11215" r="11110" b="10833"/>
            <a:stretch>
              <a:fillRect/>
            </a:stretch>
          </p:blipFill>
          <p:spPr>
            <a:xfrm>
              <a:off x="17633808" y="10549021"/>
              <a:ext cx="678446" cy="470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44" descr="Picture 144"/>
            <p:cNvPicPr>
              <a:picLocks noChangeAspect="1"/>
            </p:cNvPicPr>
            <p:nvPr/>
          </p:nvPicPr>
          <p:blipFill>
            <a:blip r:embed="rId82"/>
            <a:stretch>
              <a:fillRect/>
            </a:stretch>
          </p:blipFill>
          <p:spPr>
            <a:xfrm>
              <a:off x="17387013" y="11503038"/>
              <a:ext cx="729537" cy="4810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Our Product:…"/>
            <p:cNvSpPr txBox="1"/>
            <p:nvPr/>
          </p:nvSpPr>
          <p:spPr>
            <a:xfrm>
              <a:off x="0" y="7384847"/>
              <a:ext cx="2695434" cy="11910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/>
            <a:p>
              <a:pPr defTabSz="914376" hangingPunct="0">
                <a:lnSpc>
                  <a:spcPct val="80000"/>
                </a:lnSpc>
                <a:spcBef>
                  <a:spcPts val="1688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pPr>
              <a:endParaRPr sz="788" kern="0">
                <a:solidFill>
                  <a:srgbClr val="234BFF"/>
                </a:solidFill>
                <a:latin typeface="Founders Grotesk Light"/>
                <a:sym typeface="Founders Grotesk Light"/>
              </a:endParaRPr>
            </a:p>
            <a:p>
              <a:pPr defTabSz="914376" hangingPunct="0">
                <a:lnSpc>
                  <a:spcPct val="80000"/>
                </a:lnSpc>
                <a:spcBef>
                  <a:spcPts val="1688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pPr>
              <a:r>
                <a:rPr sz="788" kern="0">
                  <a:solidFill>
                    <a:srgbClr val="234BFF"/>
                  </a:solidFill>
                  <a:latin typeface="Founders Grotesk Light"/>
                  <a:sym typeface="Founders Grotesk Light"/>
                </a:rPr>
                <a:t>Agriculture &amp; Food</a:t>
              </a:r>
            </a:p>
          </p:txBody>
        </p:sp>
        <p:sp>
          <p:nvSpPr>
            <p:cNvPr id="181" name="Our Product:…"/>
            <p:cNvSpPr txBox="1"/>
            <p:nvPr/>
          </p:nvSpPr>
          <p:spPr>
            <a:xfrm>
              <a:off x="20891058" y="3794568"/>
              <a:ext cx="2807509" cy="3510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b">
              <a:spAutoFit/>
            </a:bodyPr>
            <a:lstStyle>
              <a:lvl1pPr algn="r" defTabSz="2438337">
                <a:lnSpc>
                  <a:spcPct val="80000"/>
                </a:lnSpc>
                <a:spcBef>
                  <a:spcPts val="4500"/>
                </a:spcBef>
                <a:defRPr sz="2100">
                  <a:solidFill>
                    <a:srgbClr val="234B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pPr defTabSz="914376" hangingPunct="0">
                <a:spcBef>
                  <a:spcPts val="1688"/>
                </a:spcBef>
              </a:pPr>
              <a:r>
                <a:rPr sz="788" kern="0"/>
                <a:t>Energy</a:t>
              </a:r>
            </a:p>
          </p:txBody>
        </p:sp>
        <p:pic>
          <p:nvPicPr>
            <p:cNvPr id="182" name="Picture 151" descr="Picture 151"/>
            <p:cNvPicPr>
              <a:picLocks noChangeAspect="1"/>
            </p:cNvPicPr>
            <p:nvPr/>
          </p:nvPicPr>
          <p:blipFill>
            <a:blip r:embed="rId83"/>
            <a:stretch>
              <a:fillRect/>
            </a:stretch>
          </p:blipFill>
          <p:spPr>
            <a:xfrm>
              <a:off x="7255695" y="7089608"/>
              <a:ext cx="403368" cy="403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Picture 152" descr="Picture 152"/>
            <p:cNvPicPr>
              <a:picLocks noChangeAspect="1"/>
            </p:cNvPicPr>
            <p:nvPr/>
          </p:nvPicPr>
          <p:blipFill>
            <a:blip r:embed="rId84"/>
            <a:stretch>
              <a:fillRect/>
            </a:stretch>
          </p:blipFill>
          <p:spPr>
            <a:xfrm>
              <a:off x="7941325" y="6975522"/>
              <a:ext cx="682691" cy="277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Picture 153" descr="Picture 153"/>
            <p:cNvPicPr>
              <a:picLocks noChangeAspect="1"/>
            </p:cNvPicPr>
            <p:nvPr/>
          </p:nvPicPr>
          <p:blipFill>
            <a:blip r:embed="rId85"/>
            <a:srcRect t="34287" b="29183"/>
            <a:stretch>
              <a:fillRect/>
            </a:stretch>
          </p:blipFill>
          <p:spPr>
            <a:xfrm>
              <a:off x="4065094" y="7576226"/>
              <a:ext cx="1227281" cy="4483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Picture 155" descr="Picture 155"/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>
              <a:off x="14591372" y="1260069"/>
              <a:ext cx="284387" cy="284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Picture 156" descr="Picture 156"/>
            <p:cNvPicPr>
              <a:picLocks noChangeAspect="1"/>
            </p:cNvPicPr>
            <p:nvPr/>
          </p:nvPicPr>
          <p:blipFill>
            <a:blip r:embed="rId87"/>
            <a:srcRect t="36330" b="35667"/>
            <a:stretch>
              <a:fillRect/>
            </a:stretch>
          </p:blipFill>
          <p:spPr>
            <a:xfrm>
              <a:off x="16469532" y="5151471"/>
              <a:ext cx="1296486" cy="363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Picture 158" descr="Picture 158"/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>
              <a:off x="18342260" y="4776067"/>
              <a:ext cx="1228648" cy="351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Picture 159" descr="Picture 159"/>
            <p:cNvPicPr>
              <a:picLocks noChangeAspect="1"/>
            </p:cNvPicPr>
            <p:nvPr/>
          </p:nvPicPr>
          <p:blipFill>
            <a:blip r:embed="rId89"/>
            <a:stretch>
              <a:fillRect/>
            </a:stretch>
          </p:blipFill>
          <p:spPr>
            <a:xfrm>
              <a:off x="19872907" y="4277633"/>
              <a:ext cx="1186267" cy="475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Picture 160" descr="Picture 160"/>
            <p:cNvPicPr>
              <a:picLocks noChangeAspect="1"/>
            </p:cNvPicPr>
            <p:nvPr/>
          </p:nvPicPr>
          <p:blipFill>
            <a:blip r:embed="rId90"/>
            <a:srcRect l="10101" t="33188" r="11205" b="35637"/>
            <a:stretch>
              <a:fillRect/>
            </a:stretch>
          </p:blipFill>
          <p:spPr>
            <a:xfrm>
              <a:off x="17248703" y="8937860"/>
              <a:ext cx="1485667" cy="1853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Picture 161" descr="Picture 161"/>
            <p:cNvPicPr>
              <a:picLocks noChangeAspect="1"/>
            </p:cNvPicPr>
            <p:nvPr/>
          </p:nvPicPr>
          <p:blipFill>
            <a:blip r:embed="rId91"/>
            <a:stretch>
              <a:fillRect/>
            </a:stretch>
          </p:blipFill>
          <p:spPr>
            <a:xfrm>
              <a:off x="19091595" y="9045470"/>
              <a:ext cx="1157128" cy="239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Picture 162" descr="Picture 162"/>
            <p:cNvPicPr>
              <a:picLocks noChangeAspect="1"/>
            </p:cNvPicPr>
            <p:nvPr/>
          </p:nvPicPr>
          <p:blipFill>
            <a:blip r:embed="rId92"/>
            <a:srcRect t="13241" b="15478"/>
            <a:stretch>
              <a:fillRect/>
            </a:stretch>
          </p:blipFill>
          <p:spPr>
            <a:xfrm>
              <a:off x="12812975" y="663591"/>
              <a:ext cx="1591039" cy="623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Picture 164" descr="Picture 164"/>
            <p:cNvPicPr>
              <a:picLocks noChangeAspect="1"/>
            </p:cNvPicPr>
            <p:nvPr/>
          </p:nvPicPr>
          <p:blipFill>
            <a:blip r:embed="rId93"/>
            <a:stretch>
              <a:fillRect/>
            </a:stretch>
          </p:blipFill>
          <p:spPr>
            <a:xfrm>
              <a:off x="19518796" y="3106187"/>
              <a:ext cx="1186266" cy="546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Picture 165" descr="Picture 165"/>
            <p:cNvPicPr>
              <a:picLocks noChangeAspect="1"/>
            </p:cNvPicPr>
            <p:nvPr/>
          </p:nvPicPr>
          <p:blipFill>
            <a:blip r:embed="rId94"/>
            <a:stretch>
              <a:fillRect/>
            </a:stretch>
          </p:blipFill>
          <p:spPr>
            <a:xfrm>
              <a:off x="4030010" y="3441196"/>
              <a:ext cx="627850" cy="534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Graphic 166" descr="Graphic 166"/>
            <p:cNvPicPr>
              <a:picLocks noChangeAspect="1"/>
            </p:cNvPicPr>
            <p:nvPr/>
          </p:nvPicPr>
          <p:blipFill>
            <a:blip r:embed="rId95"/>
            <a:stretch>
              <a:fillRect/>
            </a:stretch>
          </p:blipFill>
          <p:spPr>
            <a:xfrm>
              <a:off x="20594828" y="5508399"/>
              <a:ext cx="1284806" cy="494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Picture 167" descr="Picture 167"/>
            <p:cNvPicPr>
              <a:picLocks noChangeAspect="1"/>
            </p:cNvPicPr>
            <p:nvPr/>
          </p:nvPicPr>
          <p:blipFill>
            <a:blip r:embed="rId96"/>
            <a:stretch>
              <a:fillRect/>
            </a:stretch>
          </p:blipFill>
          <p:spPr>
            <a:xfrm>
              <a:off x="17624135" y="2085313"/>
              <a:ext cx="666695" cy="375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icture 168" descr="Picture 168"/>
            <p:cNvPicPr>
              <a:picLocks noChangeAspect="1"/>
            </p:cNvPicPr>
            <p:nvPr/>
          </p:nvPicPr>
          <p:blipFill>
            <a:blip r:embed="rId97"/>
            <a:stretch>
              <a:fillRect/>
            </a:stretch>
          </p:blipFill>
          <p:spPr>
            <a:xfrm>
              <a:off x="16830980" y="1619315"/>
              <a:ext cx="875308" cy="189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Picture 169" descr="Picture 169"/>
            <p:cNvPicPr>
              <a:picLocks noChangeAspect="1"/>
            </p:cNvPicPr>
            <p:nvPr/>
          </p:nvPicPr>
          <p:blipFill>
            <a:blip r:embed="rId98"/>
            <a:stretch>
              <a:fillRect/>
            </a:stretch>
          </p:blipFill>
          <p:spPr>
            <a:xfrm>
              <a:off x="9123582" y="1407401"/>
              <a:ext cx="662966" cy="498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Picture 170" descr="Picture 170"/>
            <p:cNvPicPr>
              <a:picLocks noChangeAspect="1"/>
            </p:cNvPicPr>
            <p:nvPr/>
          </p:nvPicPr>
          <p:blipFill>
            <a:blip r:embed="rId99"/>
            <a:srcRect t="30243" b="26685"/>
            <a:stretch>
              <a:fillRect/>
            </a:stretch>
          </p:blipFill>
          <p:spPr>
            <a:xfrm>
              <a:off x="19491183" y="2461934"/>
              <a:ext cx="1778885" cy="423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Picture 171" descr="Picture 171"/>
            <p:cNvPicPr>
              <a:picLocks noChangeAspect="1"/>
            </p:cNvPicPr>
            <p:nvPr/>
          </p:nvPicPr>
          <p:blipFill>
            <a:blip r:embed="rId100"/>
            <a:stretch>
              <a:fillRect/>
            </a:stretch>
          </p:blipFill>
          <p:spPr>
            <a:xfrm>
              <a:off x="12416314" y="1470587"/>
              <a:ext cx="898631" cy="635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Picture 172" descr="Picture 172"/>
            <p:cNvPicPr>
              <a:picLocks noChangeAspect="1"/>
            </p:cNvPicPr>
            <p:nvPr/>
          </p:nvPicPr>
          <p:blipFill>
            <a:blip r:embed="rId101"/>
            <a:stretch>
              <a:fillRect/>
            </a:stretch>
          </p:blipFill>
          <p:spPr>
            <a:xfrm>
              <a:off x="19211427" y="7579124"/>
              <a:ext cx="1169200" cy="167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Picture 2" descr="Picture 2"/>
            <p:cNvPicPr>
              <a:picLocks noChangeAspect="1"/>
            </p:cNvPicPr>
            <p:nvPr/>
          </p:nvPicPr>
          <p:blipFill>
            <a:blip r:embed="rId102"/>
            <a:stretch>
              <a:fillRect/>
            </a:stretch>
          </p:blipFill>
          <p:spPr>
            <a:xfrm>
              <a:off x="7918640" y="4907869"/>
              <a:ext cx="981275" cy="245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Picture 174" descr="Picture 174"/>
            <p:cNvPicPr>
              <a:picLocks noChangeAspect="1"/>
            </p:cNvPicPr>
            <p:nvPr/>
          </p:nvPicPr>
          <p:blipFill>
            <a:blip r:embed="rId103"/>
            <a:stretch>
              <a:fillRect/>
            </a:stretch>
          </p:blipFill>
          <p:spPr>
            <a:xfrm>
              <a:off x="9167449" y="3983904"/>
              <a:ext cx="633367" cy="4524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Picture 175" descr="Picture 175"/>
            <p:cNvPicPr>
              <a:picLocks noChangeAspect="1"/>
            </p:cNvPicPr>
            <p:nvPr/>
          </p:nvPicPr>
          <p:blipFill>
            <a:blip r:embed="rId104"/>
            <a:stretch>
              <a:fillRect/>
            </a:stretch>
          </p:blipFill>
          <p:spPr>
            <a:xfrm>
              <a:off x="10937928" y="1585826"/>
              <a:ext cx="626454" cy="240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Picture 176" descr="Picture 176"/>
            <p:cNvPicPr>
              <a:picLocks noChangeAspect="1"/>
            </p:cNvPicPr>
            <p:nvPr/>
          </p:nvPicPr>
          <p:blipFill>
            <a:blip r:embed="rId105"/>
            <a:srcRect/>
            <a:stretch>
              <a:fillRect/>
            </a:stretch>
          </p:blipFill>
          <p:spPr>
            <a:xfrm>
              <a:off x="7416014" y="5515453"/>
              <a:ext cx="789513" cy="142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download.png" descr="download.png"/>
            <p:cNvPicPr>
              <a:picLocks noChangeAspect="1"/>
            </p:cNvPicPr>
            <p:nvPr/>
          </p:nvPicPr>
          <p:blipFill>
            <a:blip r:embed="rId106"/>
            <a:stretch>
              <a:fillRect/>
            </a:stretch>
          </p:blipFill>
          <p:spPr>
            <a:xfrm>
              <a:off x="6835795" y="5188486"/>
              <a:ext cx="347318" cy="365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Picture 182" descr="Picture 182"/>
            <p:cNvPicPr>
              <a:picLocks noChangeAspect="1"/>
            </p:cNvPicPr>
            <p:nvPr/>
          </p:nvPicPr>
          <p:blipFill>
            <a:blip r:embed="rId107"/>
            <a:stretch>
              <a:fillRect/>
            </a:stretch>
          </p:blipFill>
          <p:spPr>
            <a:xfrm>
              <a:off x="13850473" y="4210106"/>
              <a:ext cx="735934" cy="499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Picture 184" descr="Picture 184"/>
            <p:cNvPicPr>
              <a:picLocks noChangeAspect="1"/>
            </p:cNvPicPr>
            <p:nvPr/>
          </p:nvPicPr>
          <p:blipFill>
            <a:blip r:embed="rId108"/>
            <a:stretch>
              <a:fillRect/>
            </a:stretch>
          </p:blipFill>
          <p:spPr>
            <a:xfrm>
              <a:off x="10121337" y="3412157"/>
              <a:ext cx="620486" cy="112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Picture 2" descr="Picture 2"/>
            <p:cNvPicPr>
              <a:picLocks noChangeAspect="1"/>
            </p:cNvPicPr>
            <p:nvPr/>
          </p:nvPicPr>
          <p:blipFill>
            <a:blip r:embed="rId109"/>
            <a:srcRect l="14218" r="35790" b="3468"/>
            <a:stretch>
              <a:fillRect/>
            </a:stretch>
          </p:blipFill>
          <p:spPr>
            <a:xfrm>
              <a:off x="15876891" y="3138640"/>
              <a:ext cx="708353" cy="419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Picture 186" descr="Picture 186"/>
            <p:cNvPicPr>
              <a:picLocks noChangeAspect="1"/>
            </p:cNvPicPr>
            <p:nvPr/>
          </p:nvPicPr>
          <p:blipFill>
            <a:blip r:embed="rId110"/>
            <a:stretch>
              <a:fillRect/>
            </a:stretch>
          </p:blipFill>
          <p:spPr>
            <a:xfrm>
              <a:off x="4591466" y="5789591"/>
              <a:ext cx="334797" cy="349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Picture 187" descr="Picture 187"/>
            <p:cNvPicPr>
              <a:picLocks noChangeAspect="1"/>
            </p:cNvPicPr>
            <p:nvPr/>
          </p:nvPicPr>
          <p:blipFill>
            <a:blip r:embed="rId111"/>
            <a:stretch>
              <a:fillRect/>
            </a:stretch>
          </p:blipFill>
          <p:spPr>
            <a:xfrm>
              <a:off x="5909743" y="6547094"/>
              <a:ext cx="1001115" cy="333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Picture 188" descr="Picture 188"/>
            <p:cNvPicPr>
              <a:picLocks noChangeAspect="1"/>
            </p:cNvPicPr>
            <p:nvPr/>
          </p:nvPicPr>
          <p:blipFill>
            <a:blip r:embed="rId112"/>
            <a:srcRect/>
            <a:stretch>
              <a:fillRect/>
            </a:stretch>
          </p:blipFill>
          <p:spPr>
            <a:xfrm>
              <a:off x="11021109" y="3018108"/>
              <a:ext cx="651658" cy="378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Picture 189" descr="Picture 189"/>
            <p:cNvPicPr>
              <a:picLocks noChangeAspect="1"/>
            </p:cNvPicPr>
            <p:nvPr/>
          </p:nvPicPr>
          <p:blipFill>
            <a:blip r:embed="rId113"/>
            <a:srcRect/>
            <a:stretch>
              <a:fillRect/>
            </a:stretch>
          </p:blipFill>
          <p:spPr>
            <a:xfrm>
              <a:off x="15502894" y="6054026"/>
              <a:ext cx="871239" cy="217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Picture 190" descr="Picture 190"/>
            <p:cNvPicPr>
              <a:picLocks noChangeAspect="1"/>
            </p:cNvPicPr>
            <p:nvPr/>
          </p:nvPicPr>
          <p:blipFill>
            <a:blip r:embed="rId114"/>
            <a:srcRect l="22339" t="22580" r="18850" b="25252"/>
            <a:stretch>
              <a:fillRect/>
            </a:stretch>
          </p:blipFill>
          <p:spPr>
            <a:xfrm>
              <a:off x="15725721" y="1677890"/>
              <a:ext cx="653476" cy="579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Picture 1029" descr="Picture 1029"/>
            <p:cNvPicPr>
              <a:picLocks noChangeAspect="1"/>
            </p:cNvPicPr>
            <p:nvPr/>
          </p:nvPicPr>
          <p:blipFill>
            <a:blip r:embed="rId115"/>
            <a:stretch>
              <a:fillRect/>
            </a:stretch>
          </p:blipFill>
          <p:spPr>
            <a:xfrm>
              <a:off x="5094137" y="8394023"/>
              <a:ext cx="562325" cy="562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Picture 6" descr="Picture 6"/>
            <p:cNvPicPr>
              <a:picLocks noChangeAspect="1"/>
            </p:cNvPicPr>
            <p:nvPr/>
          </p:nvPicPr>
          <p:blipFill>
            <a:blip r:embed="rId116"/>
            <a:stretch>
              <a:fillRect/>
            </a:stretch>
          </p:blipFill>
          <p:spPr>
            <a:xfrm>
              <a:off x="4536158" y="6575066"/>
              <a:ext cx="840370" cy="44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Picture 1035" descr="Picture 1035"/>
            <p:cNvPicPr>
              <a:picLocks noChangeAspect="1"/>
            </p:cNvPicPr>
            <p:nvPr/>
          </p:nvPicPr>
          <p:blipFill>
            <a:blip r:embed="rId117"/>
            <a:stretch>
              <a:fillRect/>
            </a:stretch>
          </p:blipFill>
          <p:spPr>
            <a:xfrm>
              <a:off x="13581707" y="9887263"/>
              <a:ext cx="571366" cy="571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Picture 1037" descr="Picture 1037"/>
            <p:cNvPicPr>
              <a:picLocks noChangeAspect="1"/>
            </p:cNvPicPr>
            <p:nvPr/>
          </p:nvPicPr>
          <p:blipFill>
            <a:blip r:embed="rId118"/>
            <a:srcRect l="11719" t="32782" r="12183" b="30900"/>
            <a:stretch>
              <a:fillRect/>
            </a:stretch>
          </p:blipFill>
          <p:spPr>
            <a:xfrm>
              <a:off x="15633367" y="7129587"/>
              <a:ext cx="883055" cy="159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Picture 1041" descr="Picture 1041"/>
            <p:cNvPicPr>
              <a:picLocks noChangeAspect="1"/>
            </p:cNvPicPr>
            <p:nvPr/>
          </p:nvPicPr>
          <p:blipFill>
            <a:blip r:embed="rId119"/>
            <a:stretch>
              <a:fillRect/>
            </a:stretch>
          </p:blipFill>
          <p:spPr>
            <a:xfrm>
              <a:off x="17896985" y="5730695"/>
              <a:ext cx="375496" cy="504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Picture 2" descr="Picture 2"/>
            <p:cNvPicPr>
              <a:picLocks noChangeAspect="1"/>
            </p:cNvPicPr>
            <p:nvPr/>
          </p:nvPicPr>
          <p:blipFill>
            <a:blip r:embed="rId120"/>
            <a:srcRect t="9320"/>
            <a:stretch>
              <a:fillRect/>
            </a:stretch>
          </p:blipFill>
          <p:spPr>
            <a:xfrm>
              <a:off x="6704904" y="10759111"/>
              <a:ext cx="841410" cy="336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Picture 1045" descr="Picture 1045"/>
            <p:cNvPicPr>
              <a:picLocks noChangeAspect="1"/>
            </p:cNvPicPr>
            <p:nvPr/>
          </p:nvPicPr>
          <p:blipFill>
            <a:blip r:embed="rId121"/>
            <a:stretch>
              <a:fillRect/>
            </a:stretch>
          </p:blipFill>
          <p:spPr>
            <a:xfrm>
              <a:off x="14935658" y="4808294"/>
              <a:ext cx="673111" cy="512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Picture 1047" descr="Picture 1047"/>
            <p:cNvPicPr>
              <a:picLocks noChangeAspect="1"/>
            </p:cNvPicPr>
            <p:nvPr/>
          </p:nvPicPr>
          <p:blipFill>
            <a:blip r:embed="rId122"/>
            <a:srcRect l="10305" r="15267"/>
            <a:stretch>
              <a:fillRect/>
            </a:stretch>
          </p:blipFill>
          <p:spPr>
            <a:xfrm>
              <a:off x="5623200" y="10277151"/>
              <a:ext cx="856646" cy="570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Picture 1051" descr="Picture 1051"/>
            <p:cNvPicPr>
              <a:picLocks noChangeAspect="1"/>
            </p:cNvPicPr>
            <p:nvPr/>
          </p:nvPicPr>
          <p:blipFill>
            <a:blip r:embed="rId123"/>
            <a:stretch>
              <a:fillRect/>
            </a:stretch>
          </p:blipFill>
          <p:spPr>
            <a:xfrm>
              <a:off x="18153152" y="6547549"/>
              <a:ext cx="493409" cy="48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Picture 10" descr="Picture 10"/>
            <p:cNvPicPr>
              <a:picLocks noChangeAspect="1"/>
            </p:cNvPicPr>
            <p:nvPr/>
          </p:nvPicPr>
          <p:blipFill>
            <a:blip r:embed="rId124"/>
            <a:stretch>
              <a:fillRect/>
            </a:stretch>
          </p:blipFill>
          <p:spPr>
            <a:xfrm>
              <a:off x="16392783" y="927199"/>
              <a:ext cx="1032364" cy="321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Picture 12" descr="Picture 12"/>
            <p:cNvPicPr>
              <a:picLocks noChangeAspect="1"/>
            </p:cNvPicPr>
            <p:nvPr/>
          </p:nvPicPr>
          <p:blipFill>
            <a:blip r:embed="rId125"/>
            <a:srcRect l="8062" t="21776" r="7945" b="20111"/>
            <a:stretch>
              <a:fillRect/>
            </a:stretch>
          </p:blipFill>
          <p:spPr>
            <a:xfrm>
              <a:off x="2642158" y="2383771"/>
              <a:ext cx="1600046" cy="406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Picture 14" descr="Picture 14"/>
            <p:cNvPicPr>
              <a:picLocks noChangeAspect="1"/>
            </p:cNvPicPr>
            <p:nvPr/>
          </p:nvPicPr>
          <p:blipFill>
            <a:blip r:embed="rId126"/>
            <a:srcRect t="19180" b="19520"/>
            <a:stretch>
              <a:fillRect/>
            </a:stretch>
          </p:blipFill>
          <p:spPr>
            <a:xfrm>
              <a:off x="12108256" y="3083321"/>
              <a:ext cx="895891" cy="288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Picture 18" descr="Picture 18"/>
            <p:cNvPicPr>
              <a:picLocks noChangeAspect="1"/>
            </p:cNvPicPr>
            <p:nvPr/>
          </p:nvPicPr>
          <p:blipFill>
            <a:blip r:embed="rId127"/>
            <a:stretch>
              <a:fillRect/>
            </a:stretch>
          </p:blipFill>
          <p:spPr>
            <a:xfrm>
              <a:off x="17857799" y="763197"/>
              <a:ext cx="1206054" cy="375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Picture 20" descr="Picture 20"/>
            <p:cNvPicPr>
              <a:picLocks noChangeAspect="1"/>
            </p:cNvPicPr>
            <p:nvPr/>
          </p:nvPicPr>
          <p:blipFill>
            <a:blip r:embed="rId128"/>
            <a:stretch>
              <a:fillRect/>
            </a:stretch>
          </p:blipFill>
          <p:spPr>
            <a:xfrm>
              <a:off x="5553793" y="7373927"/>
              <a:ext cx="1169971" cy="241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Picture 22" descr="Picture 22"/>
            <p:cNvPicPr>
              <a:picLocks noChangeAspect="1"/>
            </p:cNvPicPr>
            <p:nvPr/>
          </p:nvPicPr>
          <p:blipFill>
            <a:blip r:embed="rId129"/>
            <a:stretch>
              <a:fillRect/>
            </a:stretch>
          </p:blipFill>
          <p:spPr>
            <a:xfrm>
              <a:off x="18414420" y="1324363"/>
              <a:ext cx="620533" cy="6205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Picture 24" descr="Picture 24"/>
            <p:cNvPicPr>
              <a:picLocks noChangeAspect="1"/>
            </p:cNvPicPr>
            <p:nvPr/>
          </p:nvPicPr>
          <p:blipFill>
            <a:blip r:embed="rId130"/>
            <a:srcRect l="9545" t="27754" r="7974" b="28313"/>
            <a:stretch>
              <a:fillRect/>
            </a:stretch>
          </p:blipFill>
          <p:spPr>
            <a:xfrm>
              <a:off x="10764009" y="3801550"/>
              <a:ext cx="663270" cy="220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Picture 28" descr="Picture 28"/>
            <p:cNvPicPr>
              <a:picLocks noChangeAspect="1"/>
            </p:cNvPicPr>
            <p:nvPr/>
          </p:nvPicPr>
          <p:blipFill>
            <a:blip r:embed="rId131"/>
            <a:stretch>
              <a:fillRect/>
            </a:stretch>
          </p:blipFill>
          <p:spPr>
            <a:xfrm>
              <a:off x="9855797" y="793166"/>
              <a:ext cx="633367" cy="357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Picture 30" descr="Picture 30"/>
            <p:cNvPicPr>
              <a:picLocks noChangeAspect="1"/>
            </p:cNvPicPr>
            <p:nvPr/>
          </p:nvPicPr>
          <p:blipFill>
            <a:blip r:embed="rId132"/>
            <a:stretch>
              <a:fillRect/>
            </a:stretch>
          </p:blipFill>
          <p:spPr>
            <a:xfrm>
              <a:off x="10917924" y="605434"/>
              <a:ext cx="696195" cy="286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Picture 32" descr="Picture 32"/>
            <p:cNvPicPr>
              <a:picLocks noChangeAspect="1"/>
            </p:cNvPicPr>
            <p:nvPr/>
          </p:nvPicPr>
          <p:blipFill>
            <a:blip r:embed="rId133"/>
            <a:stretch>
              <a:fillRect/>
            </a:stretch>
          </p:blipFill>
          <p:spPr>
            <a:xfrm>
              <a:off x="8563166" y="924480"/>
              <a:ext cx="863826" cy="1848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Picture 34" descr="Picture 34"/>
            <p:cNvPicPr>
              <a:picLocks noChangeAspect="1"/>
            </p:cNvPicPr>
            <p:nvPr/>
          </p:nvPicPr>
          <p:blipFill>
            <a:blip r:embed="rId134"/>
            <a:srcRect l="23324" t="30379" r="23761" b="37113"/>
            <a:stretch>
              <a:fillRect/>
            </a:stretch>
          </p:blipFill>
          <p:spPr>
            <a:xfrm>
              <a:off x="2754969" y="3068925"/>
              <a:ext cx="977849" cy="343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Picture 36" descr="Picture 36"/>
            <p:cNvPicPr>
              <a:picLocks noChangeAspect="1"/>
            </p:cNvPicPr>
            <p:nvPr/>
          </p:nvPicPr>
          <p:blipFill>
            <a:blip r:embed="rId135"/>
            <a:srcRect l="4495" t="33407" r="3911" b="32939"/>
            <a:stretch>
              <a:fillRect/>
            </a:stretch>
          </p:blipFill>
          <p:spPr>
            <a:xfrm>
              <a:off x="3867482" y="4640990"/>
              <a:ext cx="709571" cy="260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Picture 38" descr="Picture 38"/>
            <p:cNvPicPr>
              <a:picLocks noChangeAspect="1"/>
            </p:cNvPicPr>
            <p:nvPr/>
          </p:nvPicPr>
          <p:blipFill>
            <a:blip r:embed="rId136"/>
            <a:srcRect l="4908" t="14258" r="5066" b="12473"/>
            <a:stretch>
              <a:fillRect/>
            </a:stretch>
          </p:blipFill>
          <p:spPr>
            <a:xfrm>
              <a:off x="2645090" y="4378690"/>
              <a:ext cx="917518" cy="27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Picture 40" descr="Picture 40"/>
            <p:cNvPicPr>
              <a:picLocks noChangeAspect="1"/>
            </p:cNvPicPr>
            <p:nvPr/>
          </p:nvPicPr>
          <p:blipFill>
            <a:blip r:embed="rId137"/>
            <a:srcRect t="23988" b="24375"/>
            <a:stretch>
              <a:fillRect/>
            </a:stretch>
          </p:blipFill>
          <p:spPr>
            <a:xfrm>
              <a:off x="20425892" y="7951996"/>
              <a:ext cx="682546" cy="234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Picture 42" descr="Picture 42"/>
            <p:cNvPicPr>
              <a:picLocks noChangeAspect="1"/>
            </p:cNvPicPr>
            <p:nvPr/>
          </p:nvPicPr>
          <p:blipFill>
            <a:blip r:embed="rId138"/>
            <a:srcRect l="5059" t="54801" r="12251" b="4093"/>
            <a:stretch>
              <a:fillRect/>
            </a:stretch>
          </p:blipFill>
          <p:spPr>
            <a:xfrm>
              <a:off x="2175734" y="6611487"/>
              <a:ext cx="571461" cy="284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Picture 44" descr="Picture 44"/>
            <p:cNvPicPr>
              <a:picLocks noChangeAspect="1"/>
            </p:cNvPicPr>
            <p:nvPr/>
          </p:nvPicPr>
          <p:blipFill>
            <a:blip r:embed="rId139"/>
            <a:stretch>
              <a:fillRect/>
            </a:stretch>
          </p:blipFill>
          <p:spPr>
            <a:xfrm>
              <a:off x="20519987" y="6730620"/>
              <a:ext cx="1500161" cy="387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Picture 1104" descr="Picture 1104"/>
            <p:cNvPicPr>
              <a:picLocks noChangeAspect="1"/>
            </p:cNvPicPr>
            <p:nvPr/>
          </p:nvPicPr>
          <p:blipFill>
            <a:blip r:embed="rId140"/>
            <a:stretch>
              <a:fillRect/>
            </a:stretch>
          </p:blipFill>
          <p:spPr>
            <a:xfrm>
              <a:off x="11261772" y="6490568"/>
              <a:ext cx="1235196" cy="322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Picture 2" descr="Picture 2"/>
            <p:cNvPicPr>
              <a:picLocks noChangeAspect="1"/>
            </p:cNvPicPr>
            <p:nvPr/>
          </p:nvPicPr>
          <p:blipFill>
            <a:blip r:embed="rId141"/>
            <a:stretch>
              <a:fillRect/>
            </a:stretch>
          </p:blipFill>
          <p:spPr>
            <a:xfrm>
              <a:off x="12038747" y="3517517"/>
              <a:ext cx="1391243" cy="730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Picture 6" descr="Picture 6"/>
            <p:cNvPicPr>
              <a:picLocks noChangeAspect="1"/>
            </p:cNvPicPr>
            <p:nvPr/>
          </p:nvPicPr>
          <p:blipFill>
            <a:blip r:embed="rId142"/>
            <a:stretch>
              <a:fillRect/>
            </a:stretch>
          </p:blipFill>
          <p:spPr>
            <a:xfrm>
              <a:off x="13180398" y="2945401"/>
              <a:ext cx="571600" cy="701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3" name="Picture 4" descr="Picture 4"/>
          <p:cNvPicPr>
            <a:picLocks noChangeAspect="1"/>
          </p:cNvPicPr>
          <p:nvPr/>
        </p:nvPicPr>
        <p:blipFill>
          <a:blip r:embed="rId143"/>
          <a:stretch>
            <a:fillRect/>
          </a:stretch>
        </p:blipFill>
        <p:spPr>
          <a:xfrm>
            <a:off x="5441976" y="3243158"/>
            <a:ext cx="261195" cy="149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C968B-7FDC-8AEB-8362-AB99E982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51751DC-F48C-7A5D-23F4-CCA0D739E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7506"/>
            <a:ext cx="9144000" cy="5211006"/>
          </a:xfrm>
          <a:prstGeom prst="rect">
            <a:avLst/>
          </a:prstGeom>
        </p:spPr>
      </p:pic>
      <p:pic>
        <p:nvPicPr>
          <p:cNvPr id="10" name="Picture 2" descr="resources.afl.com.au/afl/photo/2020/05/11/ed2d1...">
            <a:extLst>
              <a:ext uri="{FF2B5EF4-FFF2-40B4-BE49-F238E27FC236}">
                <a16:creationId xmlns:a16="http://schemas.microsoft.com/office/drawing/2014/main" id="{D5434F9C-0D05-F11F-6841-2E4EFD539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53" y="4446487"/>
            <a:ext cx="552113" cy="31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D81DD5F-4266-30A4-68A4-4E820E5D1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5604" y="2600509"/>
            <a:ext cx="716088" cy="321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102ECC-E8CD-8028-54AA-969F6122DD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642" y="4361801"/>
            <a:ext cx="884833" cy="198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C27D27-635E-2CFD-BE20-49F6F7B8BE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1949" y="1264727"/>
            <a:ext cx="728418" cy="194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AFC6A2-3648-F7CF-CD68-4E4B9D9349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2952" y="434673"/>
            <a:ext cx="835511" cy="284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14BF82-C29E-6D06-7E1A-3D4808D143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037" y="2192710"/>
            <a:ext cx="729855" cy="234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DF99B6-F1AC-D10D-441F-6D6C45037C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965" y="2709381"/>
            <a:ext cx="835510" cy="293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54E929-085A-740C-0933-6C9D0E74CF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4819" y="4537913"/>
            <a:ext cx="575548" cy="229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F31002-C3A5-F9C5-F2E1-507F5A857B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1694" y="1843325"/>
            <a:ext cx="803842" cy="2723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64D818-77B6-AA08-B0E2-B2C4967CBE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6960" y="852102"/>
            <a:ext cx="757635" cy="3153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749C3-F412-DA7D-3E25-C9912A7ABE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9437" y="2912536"/>
            <a:ext cx="442176" cy="41747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8B834D0-060F-8B41-E94F-677AA1E4C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87" y="825482"/>
            <a:ext cx="796462" cy="3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SL Life Care">
            <a:extLst>
              <a:ext uri="{FF2B5EF4-FFF2-40B4-BE49-F238E27FC236}">
                <a16:creationId xmlns:a16="http://schemas.microsoft.com/office/drawing/2014/main" id="{3D1B3141-A01A-A754-0DFE-12C1688A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881" y="3619644"/>
            <a:ext cx="723926" cy="2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681F79A5-460C-B41E-7732-8A5599518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19" y="969799"/>
            <a:ext cx="824219" cy="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4A3C2EBA-90E4-9AA2-0EA7-892228E54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8529" y="1331599"/>
            <a:ext cx="953116" cy="18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0AFBAB7E-FEDB-0C72-8B47-1EFF82949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89"/>
          <a:stretch/>
        </p:blipFill>
        <p:spPr bwMode="auto">
          <a:xfrm>
            <a:off x="5996280" y="1613052"/>
            <a:ext cx="962685" cy="16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18112E14-B372-D881-D971-96EE68E14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03" y="3524666"/>
            <a:ext cx="341837" cy="3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CC805A0-E6F8-087F-84FD-95BFCACB70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20060" y="2983075"/>
            <a:ext cx="654317" cy="246627"/>
          </a:xfrm>
          <a:prstGeom prst="rect">
            <a:avLst/>
          </a:prstGeom>
        </p:spPr>
      </p:pic>
      <p:pic>
        <p:nvPicPr>
          <p:cNvPr id="29" name="Picture 18" descr="Australian Financial Complaints Authority (@AFCA_org_au) / X">
            <a:extLst>
              <a:ext uri="{FF2B5EF4-FFF2-40B4-BE49-F238E27FC236}">
                <a16:creationId xmlns:a16="http://schemas.microsoft.com/office/drawing/2014/main" id="{DF4BE9E1-11E1-5CBB-7B07-C28987570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7" b="26528"/>
          <a:stretch/>
        </p:blipFill>
        <p:spPr bwMode="auto">
          <a:xfrm>
            <a:off x="7454422" y="1793417"/>
            <a:ext cx="941730" cy="41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Nine Network - Wikipedia">
            <a:extLst>
              <a:ext uri="{FF2B5EF4-FFF2-40B4-BE49-F238E27FC236}">
                <a16:creationId xmlns:a16="http://schemas.microsoft.com/office/drawing/2014/main" id="{830A5EFE-D6D7-BFA5-E9A2-2FF9278CF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72" y="4288570"/>
            <a:ext cx="575092" cy="2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Repco Australia | KOVIX AUSTRALIA">
            <a:extLst>
              <a:ext uri="{FF2B5EF4-FFF2-40B4-BE49-F238E27FC236}">
                <a16:creationId xmlns:a16="http://schemas.microsoft.com/office/drawing/2014/main" id="{653F7B99-746B-58AC-90CF-609C63256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25470" r="9682" b="18575"/>
          <a:stretch/>
        </p:blipFill>
        <p:spPr bwMode="auto">
          <a:xfrm>
            <a:off x="6519843" y="2821715"/>
            <a:ext cx="839131" cy="18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9E4157B7-4748-1ACF-4D02-19A6C46F2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28760" r="16879" b="28617"/>
          <a:stretch/>
        </p:blipFill>
        <p:spPr bwMode="auto">
          <a:xfrm>
            <a:off x="3638668" y="3767278"/>
            <a:ext cx="714196" cy="26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27C373D-EDBE-D5BD-EBC2-D3B76EDD4F0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20060" y="3414693"/>
            <a:ext cx="330596" cy="384507"/>
          </a:xfrm>
          <a:prstGeom prst="rect">
            <a:avLst/>
          </a:prstGeom>
        </p:spPr>
      </p:pic>
      <p:pic>
        <p:nvPicPr>
          <p:cNvPr id="34" name="Picture 33" descr="A red logo with a black background&#10;&#10;Description automatically generated">
            <a:extLst>
              <a:ext uri="{FF2B5EF4-FFF2-40B4-BE49-F238E27FC236}">
                <a16:creationId xmlns:a16="http://schemas.microsoft.com/office/drawing/2014/main" id="{F2AEFDED-74B1-86BB-D376-2A6B8DAEDAD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01" y="3670780"/>
            <a:ext cx="396516" cy="339171"/>
          </a:xfrm>
          <a:prstGeom prst="rect">
            <a:avLst/>
          </a:prstGeom>
        </p:spPr>
      </p:pic>
      <p:pic>
        <p:nvPicPr>
          <p:cNvPr id="35" name="Picture 34" descr="A logo of a team&#10;&#10;Description automatically generated">
            <a:extLst>
              <a:ext uri="{FF2B5EF4-FFF2-40B4-BE49-F238E27FC236}">
                <a16:creationId xmlns:a16="http://schemas.microsoft.com/office/drawing/2014/main" id="{39550EA3-8154-BF46-D23F-C7461373A95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51" y="3822007"/>
            <a:ext cx="654316" cy="333143"/>
          </a:xfrm>
          <a:prstGeom prst="rect">
            <a:avLst/>
          </a:prstGeom>
        </p:spPr>
      </p:pic>
      <p:pic>
        <p:nvPicPr>
          <p:cNvPr id="36" name="Picture 35" descr="A tiger with its mouth open&#10;&#10;Description automatically generated">
            <a:extLst>
              <a:ext uri="{FF2B5EF4-FFF2-40B4-BE49-F238E27FC236}">
                <a16:creationId xmlns:a16="http://schemas.microsoft.com/office/drawing/2014/main" id="{D2D9A4D7-245B-B023-F394-AB270183648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33" y="4211708"/>
            <a:ext cx="231950" cy="315190"/>
          </a:xfrm>
          <a:prstGeom prst="rect">
            <a:avLst/>
          </a:prstGeom>
        </p:spPr>
      </p:pic>
      <p:pic>
        <p:nvPicPr>
          <p:cNvPr id="37" name="Picture 36" descr="A lion head and a logo&#10;&#10;Description automatically generated">
            <a:extLst>
              <a:ext uri="{FF2B5EF4-FFF2-40B4-BE49-F238E27FC236}">
                <a16:creationId xmlns:a16="http://schemas.microsoft.com/office/drawing/2014/main" id="{3EB2C121-33DD-065C-D511-E984759C4D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0"/>
          <a:stretch/>
        </p:blipFill>
        <p:spPr>
          <a:xfrm>
            <a:off x="6678529" y="3988578"/>
            <a:ext cx="330596" cy="370341"/>
          </a:xfrm>
          <a:prstGeom prst="rect">
            <a:avLst/>
          </a:prstGeom>
        </p:spPr>
      </p:pic>
      <p:pic>
        <p:nvPicPr>
          <p:cNvPr id="49" name="Picture 48" descr="A yellow circle with black letters and a letter in it&#10;&#10;Description automatically generated">
            <a:extLst>
              <a:ext uri="{FF2B5EF4-FFF2-40B4-BE49-F238E27FC236}">
                <a16:creationId xmlns:a16="http://schemas.microsoft.com/office/drawing/2014/main" id="{7E71D1A5-43F6-5103-EACC-1E5FDAF0F2A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64" y="3202378"/>
            <a:ext cx="379324" cy="37932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21015BE-84D1-5A6C-3BCD-EA4ABCC8F03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245014" y="3217862"/>
            <a:ext cx="635734" cy="249884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57B5F4A3-1798-B352-0CDF-23A559DD2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5121" y="1103507"/>
            <a:ext cx="724297" cy="3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D7EFEDD-87CF-A4B2-C58C-875F7C62064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5804" y="1038661"/>
            <a:ext cx="609371" cy="262910"/>
          </a:xfrm>
          <a:prstGeom prst="rect">
            <a:avLst/>
          </a:prstGeom>
        </p:spPr>
      </p:pic>
      <p:pic>
        <p:nvPicPr>
          <p:cNvPr id="257" name="Picture 4">
            <a:extLst>
              <a:ext uri="{FF2B5EF4-FFF2-40B4-BE49-F238E27FC236}">
                <a16:creationId xmlns:a16="http://schemas.microsoft.com/office/drawing/2014/main" id="{839BAA95-1BDF-0A7E-1A77-BDFE71E5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67" y="1390367"/>
            <a:ext cx="808089" cy="35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2" descr="Blackwoods - UN Global Compact Network ...">
            <a:extLst>
              <a:ext uri="{FF2B5EF4-FFF2-40B4-BE49-F238E27FC236}">
                <a16:creationId xmlns:a16="http://schemas.microsoft.com/office/drawing/2014/main" id="{8B72FDAD-0366-BF1B-01D4-B3FF8515B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934" y="2536578"/>
            <a:ext cx="941196" cy="2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2" descr="Beijer Ref completes two new ...">
            <a:extLst>
              <a:ext uri="{FF2B5EF4-FFF2-40B4-BE49-F238E27FC236}">
                <a16:creationId xmlns:a16="http://schemas.microsoft.com/office/drawing/2014/main" id="{69217B5D-2A0F-2F3D-A11A-778EA3384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72" y="2359492"/>
            <a:ext cx="903321" cy="4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" name="Picture 2" descr="Retail Food Group - Wikipedia">
            <a:extLst>
              <a:ext uri="{FF2B5EF4-FFF2-40B4-BE49-F238E27FC236}">
                <a16:creationId xmlns:a16="http://schemas.microsoft.com/office/drawing/2014/main" id="{4A27E5B8-046D-66FC-2CF5-70E345F1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84" y="2133764"/>
            <a:ext cx="552946" cy="2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2">
            <a:extLst>
              <a:ext uri="{FF2B5EF4-FFF2-40B4-BE49-F238E27FC236}">
                <a16:creationId xmlns:a16="http://schemas.microsoft.com/office/drawing/2014/main" id="{0195817D-2B35-645F-9D05-8EB220D08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25" y="3880295"/>
            <a:ext cx="917315" cy="4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59A16-36E6-15E5-1239-F890C5A7DCD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02157" y="1868690"/>
            <a:ext cx="944335" cy="179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73AB8-6AD7-4003-8DA7-DA9627AA622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89661" y="2163362"/>
            <a:ext cx="944335" cy="179162"/>
          </a:xfrm>
          <a:prstGeom prst="rect">
            <a:avLst/>
          </a:prstGeom>
        </p:spPr>
      </p:pic>
      <p:pic>
        <p:nvPicPr>
          <p:cNvPr id="1026" name="Picture 2" descr="Cedar Woods Properties Ltd - Committee ...">
            <a:extLst>
              <a:ext uri="{FF2B5EF4-FFF2-40B4-BE49-F238E27FC236}">
                <a16:creationId xmlns:a16="http://schemas.microsoft.com/office/drawing/2014/main" id="{535916A3-A517-F22E-9CB7-E0226B3B1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32098" r="7317" b="25900"/>
          <a:stretch/>
        </p:blipFill>
        <p:spPr bwMode="auto">
          <a:xfrm>
            <a:off x="3543715" y="423833"/>
            <a:ext cx="791384" cy="39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ogistics: WiseTech Global">
            <a:extLst>
              <a:ext uri="{FF2B5EF4-FFF2-40B4-BE49-F238E27FC236}">
                <a16:creationId xmlns:a16="http://schemas.microsoft.com/office/drawing/2014/main" id="{8EDE995D-7F49-7421-CC88-B0D5321F5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93" y="3380892"/>
            <a:ext cx="854124" cy="26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rotherhood of St. Laurence">
            <a:extLst>
              <a:ext uri="{FF2B5EF4-FFF2-40B4-BE49-F238E27FC236}">
                <a16:creationId xmlns:a16="http://schemas.microsoft.com/office/drawing/2014/main" id="{7D452395-D092-5A93-D15C-146A9DE7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73" y="3951647"/>
            <a:ext cx="653455" cy="65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alm Lake Resort | Over-50s Lifestyle ...">
            <a:extLst>
              <a:ext uri="{FF2B5EF4-FFF2-40B4-BE49-F238E27FC236}">
                <a16:creationId xmlns:a16="http://schemas.microsoft.com/office/drawing/2014/main" id="{B1E15245-C954-BA80-C8C1-558EEB99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49" y="4029296"/>
            <a:ext cx="874756" cy="4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4DBBF40-FA1C-A3B5-B005-9ECD12F8F9DC}"/>
              </a:ext>
            </a:extLst>
          </p:cNvPr>
          <p:cNvPicPr>
            <a:picLocks noChangeAspect="1"/>
          </p:cNvPicPr>
          <p:nvPr/>
        </p:nvPicPr>
        <p:blipFill>
          <a:blip r:embed="rId47"/>
          <a:srcRect r="28677"/>
          <a:stretch>
            <a:fillRect/>
          </a:stretch>
        </p:blipFill>
        <p:spPr>
          <a:xfrm>
            <a:off x="3077611" y="3011620"/>
            <a:ext cx="654326" cy="219303"/>
          </a:xfrm>
          <a:prstGeom prst="rect">
            <a:avLst/>
          </a:prstGeom>
        </p:spPr>
      </p:pic>
      <p:pic>
        <p:nvPicPr>
          <p:cNvPr id="9" name="Picture 2" descr="Quantium Discussions | G2">
            <a:extLst>
              <a:ext uri="{FF2B5EF4-FFF2-40B4-BE49-F238E27FC236}">
                <a16:creationId xmlns:a16="http://schemas.microsoft.com/office/drawing/2014/main" id="{71B16EA9-2ABB-7405-582F-534549D1C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89" y="3415755"/>
            <a:ext cx="808072" cy="74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Mineral Resources">
            <a:extLst>
              <a:ext uri="{FF2B5EF4-FFF2-40B4-BE49-F238E27FC236}">
                <a16:creationId xmlns:a16="http://schemas.microsoft.com/office/drawing/2014/main" id="{7818F5B0-D496-C26B-4A19-0BA6ECAB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36" y="592830"/>
            <a:ext cx="769312" cy="76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8A1338-AD51-6B77-32A0-D4115592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69" y="3486980"/>
            <a:ext cx="1035405" cy="3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QTC Investor Book as at 30 June 2019 ENGLISH_V4 (4)">
            <a:extLst>
              <a:ext uri="{FF2B5EF4-FFF2-40B4-BE49-F238E27FC236}">
                <a16:creationId xmlns:a16="http://schemas.microsoft.com/office/drawing/2014/main" id="{5F7E2E4F-3AF0-AED0-E25B-D01C794B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89" y="2059867"/>
            <a:ext cx="729855" cy="24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Uniting NSW.ACT encourages NSW ...">
            <a:extLst>
              <a:ext uri="{FF2B5EF4-FFF2-40B4-BE49-F238E27FC236}">
                <a16:creationId xmlns:a16="http://schemas.microsoft.com/office/drawing/2014/main" id="{32275B83-975F-B3B5-25DD-8AA835BC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3" y="3964922"/>
            <a:ext cx="835223" cy="2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nvest Image">
            <a:extLst>
              <a:ext uri="{FF2B5EF4-FFF2-40B4-BE49-F238E27FC236}">
                <a16:creationId xmlns:a16="http://schemas.microsoft.com/office/drawing/2014/main" id="{B7D19AB3-3814-E1D3-8580-4D50313E2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41" y="431036"/>
            <a:ext cx="941730" cy="23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me | EVERSANA">
            <a:extLst>
              <a:ext uri="{FF2B5EF4-FFF2-40B4-BE49-F238E27FC236}">
                <a16:creationId xmlns:a16="http://schemas.microsoft.com/office/drawing/2014/main" id="{B7A051E0-EABE-60CD-0BDD-1A3D2D5B8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83" y="4653829"/>
            <a:ext cx="1161906" cy="1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105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2CF7C4-3A66-B123-A4CB-09B2AE56E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8286" y="8095"/>
            <a:ext cx="1363597" cy="51485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A505182-D673-B050-800A-488342B38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289" y="1593275"/>
            <a:ext cx="1391141" cy="54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311365-C730-2B12-C891-08E0182FB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522" y="773452"/>
            <a:ext cx="1687499" cy="54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80055C4-6968-47C8-685B-9DB0345BFF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357"/>
          <a:stretch/>
        </p:blipFill>
        <p:spPr>
          <a:xfrm>
            <a:off x="1272645" y="1721819"/>
            <a:ext cx="1547889" cy="4668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E1E2DF-C587-7ADE-5AAC-5AAF17CCB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4861" y="817889"/>
            <a:ext cx="1876635" cy="540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471AB2-7720-DDE4-B03B-DFF6EECC1D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171" r="13564"/>
          <a:stretch/>
        </p:blipFill>
        <p:spPr>
          <a:xfrm>
            <a:off x="3579450" y="1647099"/>
            <a:ext cx="2038207" cy="540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73A1F8-00DE-46DF-49E7-0FF90136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 bwMode="auto">
          <a:xfrm>
            <a:off x="6444859" y="773452"/>
            <a:ext cx="135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ur Product:…">
            <a:extLst>
              <a:ext uri="{FF2B5EF4-FFF2-40B4-BE49-F238E27FC236}">
                <a16:creationId xmlns:a16="http://schemas.microsoft.com/office/drawing/2014/main" id="{022538DC-B0EE-8A34-4410-9BFC37E2CC0A}"/>
              </a:ext>
            </a:extLst>
          </p:cNvPr>
          <p:cNvSpPr/>
          <p:nvPr/>
        </p:nvSpPr>
        <p:spPr>
          <a:xfrm>
            <a:off x="296186" y="32509"/>
            <a:ext cx="8492909" cy="541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/>
          <a:lstStyle/>
          <a:p>
            <a:pPr>
              <a:lnSpc>
                <a:spcPts val="3225"/>
              </a:lnSpc>
              <a:defRPr sz="4300" spc="-85">
                <a:solidFill>
                  <a:srgbClr val="2D4AF5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pPr>
            <a:r>
              <a:rPr lang="en-GB" sz="2400">
                <a:solidFill>
                  <a:srgbClr val="0B1F8F"/>
                </a:solidFill>
              </a:rPr>
              <a:t>SI, Sales, Deployment Partners</a:t>
            </a:r>
          </a:p>
        </p:txBody>
      </p:sp>
      <p:pic>
        <p:nvPicPr>
          <p:cNvPr id="3" name="Picture 2" descr="A purple arrow in a black background&#10;&#10;Description automatically generated">
            <a:extLst>
              <a:ext uri="{FF2B5EF4-FFF2-40B4-BE49-F238E27FC236}">
                <a16:creationId xmlns:a16="http://schemas.microsoft.com/office/drawing/2014/main" id="{10BEFAE5-9E54-F85B-B86D-3574C94615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54" y="2120622"/>
            <a:ext cx="1604009" cy="90225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B7B1E28-9DEC-AE51-45EA-8A8D9253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43" y="2357846"/>
            <a:ext cx="1687499" cy="58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ignUp Investor relations – SignUp Investor relations">
            <a:extLst>
              <a:ext uri="{FF2B5EF4-FFF2-40B4-BE49-F238E27FC236}">
                <a16:creationId xmlns:a16="http://schemas.microsoft.com/office/drawing/2014/main" id="{95F328BF-1D18-259F-AA28-12D9C504E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044" y="4370563"/>
            <a:ext cx="148467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0B8F0-C05C-6DE7-760D-198BAB33AA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8447" y="4460563"/>
            <a:ext cx="1667075" cy="360000"/>
          </a:xfrm>
          <a:prstGeom prst="rect">
            <a:avLst/>
          </a:prstGeom>
        </p:spPr>
      </p:pic>
      <p:sp>
        <p:nvSpPr>
          <p:cNvPr id="12" name="Our Product:…">
            <a:extLst>
              <a:ext uri="{FF2B5EF4-FFF2-40B4-BE49-F238E27FC236}">
                <a16:creationId xmlns:a16="http://schemas.microsoft.com/office/drawing/2014/main" id="{547E14C5-065A-5E9B-EE2D-71145ACF2984}"/>
              </a:ext>
            </a:extLst>
          </p:cNvPr>
          <p:cNvSpPr/>
          <p:nvPr/>
        </p:nvSpPr>
        <p:spPr>
          <a:xfrm>
            <a:off x="296185" y="3586040"/>
            <a:ext cx="8492909" cy="541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/>
          <a:lstStyle/>
          <a:p>
            <a:pPr>
              <a:lnSpc>
                <a:spcPts val="3225"/>
              </a:lnSpc>
              <a:defRPr sz="4300" spc="-85">
                <a:solidFill>
                  <a:srgbClr val="2D4AF5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pPr>
            <a:r>
              <a:rPr lang="en-GB" sz="2400">
                <a:solidFill>
                  <a:srgbClr val="0B1F8F"/>
                </a:solidFill>
              </a:rPr>
              <a:t>Technology &amp; Global Partners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7CA444-F98C-4062-BB47-9C32FA2CB1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967" y="4419754"/>
            <a:ext cx="1636693" cy="435833"/>
          </a:xfrm>
          <a:prstGeom prst="rect">
            <a:avLst/>
          </a:prstGeom>
        </p:spPr>
      </p:pic>
      <p:pic>
        <p:nvPicPr>
          <p:cNvPr id="2050" name="Picture 2" descr="Customer Support Hub iCatalyst ...">
            <a:extLst>
              <a:ext uri="{FF2B5EF4-FFF2-40B4-BE49-F238E27FC236}">
                <a16:creationId xmlns:a16="http://schemas.microsoft.com/office/drawing/2014/main" id="{24335685-100F-1D01-C6C1-2F01BEF7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02" y="3109334"/>
            <a:ext cx="1413091" cy="34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eloitte - Parents At Work">
            <a:extLst>
              <a:ext uri="{FF2B5EF4-FFF2-40B4-BE49-F238E27FC236}">
                <a16:creationId xmlns:a16="http://schemas.microsoft.com/office/drawing/2014/main" id="{3D594EF0-6E2A-2599-8983-9A7CAB99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30" y="2450047"/>
            <a:ext cx="1813665" cy="48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rnst &amp; Young - Wikipedia">
            <a:extLst>
              <a:ext uri="{FF2B5EF4-FFF2-40B4-BE49-F238E27FC236}">
                <a16:creationId xmlns:a16="http://schemas.microsoft.com/office/drawing/2014/main" id="{8A53A5DD-8C86-C6FD-5ED4-131AB4848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06" y="2987742"/>
            <a:ext cx="572378" cy="5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ack background with blue dots&#10;&#10;AI-generated content may be incorrect.">
            <a:extLst>
              <a:ext uri="{FF2B5EF4-FFF2-40B4-BE49-F238E27FC236}">
                <a16:creationId xmlns:a16="http://schemas.microsoft.com/office/drawing/2014/main" id="{D3A434AA-0FA9-7642-C5DC-FB80B01C3CB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15" y="3081570"/>
            <a:ext cx="1776138" cy="5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pic>
        <p:nvPicPr>
          <p:cNvPr id="2" name="Picture 1" descr="A picture containing device&#10;&#10;Description automatically generated">
            <a:extLst>
              <a:ext uri="{FF2B5EF4-FFF2-40B4-BE49-F238E27FC236}">
                <a16:creationId xmlns:a16="http://schemas.microsoft.com/office/drawing/2014/main" id="{7555B2AD-49D6-8E34-6666-38ED3268A3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05"/>
          <a:stretch/>
        </p:blipFill>
        <p:spPr>
          <a:xfrm flipH="1">
            <a:off x="0" y="1585732"/>
            <a:ext cx="1660534" cy="352718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4E96F-86F5-BA5A-AD20-8C9F3C3E33C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sz="2400">
                <a:solidFill>
                  <a:schemeClr val="accent2"/>
                </a:solidFill>
              </a:rPr>
              <a:t>Seriously secure, powerfully private:</a:t>
            </a:r>
          </a:p>
          <a:p>
            <a:endParaRPr lang="en-AU"/>
          </a:p>
        </p:txBody>
      </p:sp>
      <p:graphicFrame>
        <p:nvGraphicFramePr>
          <p:cNvPr id="11" name="Picture Placeholder 5">
            <a:extLst>
              <a:ext uri="{FF2B5EF4-FFF2-40B4-BE49-F238E27FC236}">
                <a16:creationId xmlns:a16="http://schemas.microsoft.com/office/drawing/2014/main" id="{38931FAD-7FD8-79AE-1E19-12B1A75AD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709056"/>
              </p:ext>
            </p:extLst>
          </p:nvPr>
        </p:nvGraphicFramePr>
        <p:xfrm>
          <a:off x="1794909" y="1365008"/>
          <a:ext cx="7036782" cy="2617551"/>
        </p:xfrm>
        <a:graphic>
          <a:graphicData uri="http://schemas.openxmlformats.org/drawingml/2006/table">
            <a:tbl>
              <a:tblPr firstRow="1" bandRow="1">
                <a:tableStyleId>{33BA23B1-9221-436E-865A-0063620EA4FD}</a:tableStyleId>
              </a:tblPr>
              <a:tblGrid>
                <a:gridCol w="2149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8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4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22269">
                <a:tc>
                  <a:txBody>
                    <a:bodyPr/>
                    <a:lstStyle/>
                    <a:p>
                      <a:pPr marL="0" marR="0" indent="0" algn="ctr" defTabSz="30956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ym typeface="Calibri"/>
                        </a:defRPr>
                      </a:pPr>
                      <a:endParaRPr sz="1400"/>
                    </a:p>
                  </a:txBody>
                  <a:tcPr marL="34290" marR="34290" marT="34290" marB="34290" horzOverflow="overflow">
                    <a:lnL w="0">
                      <a:miter lim="400000"/>
                    </a:lnL>
                    <a:lnR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0">
                      <a:miter lim="400000"/>
                    </a:lnT>
                    <a:lnB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Calibri"/>
                        </a:defRPr>
                      </a:pPr>
                      <a:endParaRPr sz="1400"/>
                    </a:p>
                  </a:txBody>
                  <a:tcPr marL="34290" marR="34290" marT="34290" marB="34290" horzOverflow="overflow">
                    <a:lnL w="12700">
                      <a:solidFill>
                        <a:srgbClr val="234BFF"/>
                      </a:solidFill>
                      <a:miter lim="400000"/>
                    </a:lnL>
                    <a:lnR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0">
                      <a:miter lim="400000"/>
                    </a:lnT>
                    <a:lnB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Calibri"/>
                        </a:defRPr>
                      </a:pPr>
                      <a:endParaRPr sz="1400"/>
                    </a:p>
                  </a:txBody>
                  <a:tcPr marL="34290" marR="34290" marT="34290" marB="34290" horzOverflow="overflow">
                    <a:lnL w="12700">
                      <a:solidFill>
                        <a:srgbClr val="234BFF"/>
                      </a:solidFill>
                      <a:miter lim="400000"/>
                    </a:lnL>
                    <a:lnR w="12700" cap="flat" cmpd="sng" algn="ctr">
                      <a:noFill/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0">
                      <a:miter lim="400000"/>
                    </a:lnT>
                    <a:lnB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30956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ym typeface="Calibri"/>
                        </a:defRPr>
                      </a:pPr>
                      <a:endParaRPr sz="1400"/>
                    </a:p>
                  </a:txBody>
                  <a:tcPr marL="34290" marR="34290" marT="34290" marB="34290" horzOverflow="overflow">
                    <a:lnL w="1270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 cap="flat" cmpd="sng" algn="ctr">
                      <a:noFill/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282">
                <a:tc>
                  <a:txBody>
                    <a:bodyPr/>
                    <a:lstStyle/>
                    <a:p>
                      <a:pPr>
                        <a:defRPr sz="1800">
                          <a:sym typeface="Calibri"/>
                        </a:defRPr>
                      </a:pPr>
                      <a:endParaRPr sz="1400"/>
                    </a:p>
                  </a:txBody>
                  <a:tcPr marL="34290" marR="34290" marT="34290" marB="34290" horzOverflow="overflow">
                    <a:lnL w="0">
                      <a:miter lim="400000"/>
                    </a:lnL>
                    <a:lnR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30956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ym typeface="Calibri"/>
                        </a:defRPr>
                      </a:pPr>
                      <a:endParaRPr sz="1400"/>
                    </a:p>
                  </a:txBody>
                  <a:tcPr marL="34290" marR="34290" marT="34290" marB="34290" horzOverflow="overflow">
                    <a:lnL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defRPr sz="1800">
                          <a:sym typeface="Calibri"/>
                        </a:defRPr>
                      </a:pPr>
                      <a:endParaRPr sz="1400"/>
                    </a:p>
                  </a:txBody>
                  <a:tcPr marL="34290" marR="34290" marT="34290" marB="34290" horzOverflow="overflow">
                    <a:lnL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B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0">
                      <a:noFill/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0956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ym typeface="Calibri"/>
                        </a:defRPr>
                      </a:pPr>
                      <a:endParaRPr sz="1400"/>
                    </a:p>
                  </a:txBody>
                  <a:tcPr marL="34290" marR="34290" marT="34290" marB="34290" horzOverflow="overflow">
                    <a:lnL w="12700">
                      <a:solidFill>
                        <a:srgbClr val="234BFF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234BFF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download.png">
            <a:extLst>
              <a:ext uri="{FF2B5EF4-FFF2-40B4-BE49-F238E27FC236}">
                <a16:creationId xmlns:a16="http://schemas.microsoft.com/office/drawing/2014/main" id="{F768D969-527F-E2F6-8318-E458186D71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4717" y="1486045"/>
            <a:ext cx="718000" cy="54424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Big Four Accounting">
            <a:extLst>
              <a:ext uri="{FF2B5EF4-FFF2-40B4-BE49-F238E27FC236}">
                <a16:creationId xmlns:a16="http://schemas.microsoft.com/office/drawing/2014/main" id="{D7B7D203-E050-1F10-23A6-08CA05E3CB57}"/>
              </a:ext>
            </a:extLst>
          </p:cNvPr>
          <p:cNvSpPr txBox="1"/>
          <p:nvPr/>
        </p:nvSpPr>
        <p:spPr>
          <a:xfrm>
            <a:off x="2359607" y="2330482"/>
            <a:ext cx="1071563" cy="163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 algn="l" defTabSz="1828800">
              <a:lnSpc>
                <a:spcPts val="3000"/>
              </a:lnSpc>
              <a:defRPr sz="2800" b="0">
                <a:solidFill>
                  <a:srgbClr val="535353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Founders Grotesk Regular"/>
                <a:sym typeface="Founders Grotesk"/>
              </a:rPr>
              <a:t>ISO Certified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Founders Grotesk Regular"/>
              <a:sym typeface="Founders Grotesk"/>
            </a:endParaRPr>
          </a:p>
        </p:txBody>
      </p:sp>
      <p:sp>
        <p:nvSpPr>
          <p:cNvPr id="18" name="Insurance">
            <a:extLst>
              <a:ext uri="{FF2B5EF4-FFF2-40B4-BE49-F238E27FC236}">
                <a16:creationId xmlns:a16="http://schemas.microsoft.com/office/drawing/2014/main" id="{344786BB-DDD2-D7AF-B3FA-7D7B9BF0C4A1}"/>
              </a:ext>
            </a:extLst>
          </p:cNvPr>
          <p:cNvSpPr txBox="1"/>
          <p:nvPr/>
        </p:nvSpPr>
        <p:spPr>
          <a:xfrm>
            <a:off x="4098743" y="2341246"/>
            <a:ext cx="1838184" cy="163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 algn="l" defTabSz="1828800">
              <a:lnSpc>
                <a:spcPts val="3000"/>
              </a:lnSpc>
              <a:defRPr sz="2800" b="0">
                <a:solidFill>
                  <a:srgbClr val="535353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Founders Grotesk Regular"/>
                <a:sym typeface="Founders Grotesk"/>
              </a:rPr>
              <a:t>Security Due Diligence 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Founders Grotesk Regular"/>
              <a:sym typeface="Founders Grotesk"/>
            </a:endParaRPr>
          </a:p>
        </p:txBody>
      </p:sp>
      <p:sp>
        <p:nvSpPr>
          <p:cNvPr id="19" name="Banks">
            <a:extLst>
              <a:ext uri="{FF2B5EF4-FFF2-40B4-BE49-F238E27FC236}">
                <a16:creationId xmlns:a16="http://schemas.microsoft.com/office/drawing/2014/main" id="{95447527-97A4-0540-293C-E8BFA9E40100}"/>
              </a:ext>
            </a:extLst>
          </p:cNvPr>
          <p:cNvSpPr txBox="1"/>
          <p:nvPr/>
        </p:nvSpPr>
        <p:spPr>
          <a:xfrm>
            <a:off x="4262250" y="3774046"/>
            <a:ext cx="1486691" cy="163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 algn="l" defTabSz="1828800">
              <a:lnSpc>
                <a:spcPts val="3000"/>
              </a:lnSpc>
              <a:defRPr sz="2800" b="0">
                <a:solidFill>
                  <a:srgbClr val="535353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Founders Grotesk Regular"/>
                <a:sym typeface="Founders Grotesk"/>
              </a:rPr>
              <a:t>All data stored in Australia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Founders Grotesk Regular"/>
              <a:sym typeface="Founders Grotesk"/>
            </a:endParaRPr>
          </a:p>
        </p:txBody>
      </p:sp>
      <p:sp>
        <p:nvSpPr>
          <p:cNvPr id="24" name="Mid-Tier Accounting">
            <a:extLst>
              <a:ext uri="{FF2B5EF4-FFF2-40B4-BE49-F238E27FC236}">
                <a16:creationId xmlns:a16="http://schemas.microsoft.com/office/drawing/2014/main" id="{A30D930D-FC36-0062-FD4D-4FDAADDB8C87}"/>
              </a:ext>
            </a:extLst>
          </p:cNvPr>
          <p:cNvSpPr txBox="1"/>
          <p:nvPr/>
        </p:nvSpPr>
        <p:spPr>
          <a:xfrm>
            <a:off x="6541044" y="2330482"/>
            <a:ext cx="1083298" cy="163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 algn="l" defTabSz="1828800">
              <a:lnSpc>
                <a:spcPts val="3000"/>
              </a:lnSpc>
              <a:defRPr sz="2800" b="0">
                <a:solidFill>
                  <a:srgbClr val="535353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Founders Grotesk Regular"/>
                <a:sym typeface="Founders Grotesk"/>
              </a:rPr>
              <a:t>Full Code and Policy Review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Founders Grotesk Regular"/>
              <a:sym typeface="Founders Grotesk"/>
            </a:endParaRPr>
          </a:p>
        </p:txBody>
      </p:sp>
      <p:sp>
        <p:nvSpPr>
          <p:cNvPr id="25" name="Forensic Consulting">
            <a:extLst>
              <a:ext uri="{FF2B5EF4-FFF2-40B4-BE49-F238E27FC236}">
                <a16:creationId xmlns:a16="http://schemas.microsoft.com/office/drawing/2014/main" id="{6CF8B62F-8AC9-E8C7-601D-5B0C59EF5745}"/>
              </a:ext>
            </a:extLst>
          </p:cNvPr>
          <p:cNvSpPr txBox="1"/>
          <p:nvPr/>
        </p:nvSpPr>
        <p:spPr>
          <a:xfrm>
            <a:off x="1864734" y="3774045"/>
            <a:ext cx="1049427" cy="163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 algn="l" defTabSz="1828800">
              <a:lnSpc>
                <a:spcPts val="3000"/>
              </a:lnSpc>
              <a:defRPr sz="2800" b="0">
                <a:solidFill>
                  <a:srgbClr val="535353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Founders Grotesk Regular"/>
                <a:sym typeface="Founders Grotesk"/>
              </a:rPr>
              <a:t>Architecture and Security Review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Founders Grotesk Regular"/>
              <a:sym typeface="Founders Grotesk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4CA2A91-A935-B21C-0140-4F03408285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3398" y="2915235"/>
            <a:ext cx="1038916" cy="621726"/>
          </a:xfrm>
          <a:prstGeom prst="rect">
            <a:avLst/>
          </a:prstGeom>
        </p:spPr>
      </p:pic>
      <p:sp>
        <p:nvSpPr>
          <p:cNvPr id="27" name="Banks">
            <a:extLst>
              <a:ext uri="{FF2B5EF4-FFF2-40B4-BE49-F238E27FC236}">
                <a16:creationId xmlns:a16="http://schemas.microsoft.com/office/drawing/2014/main" id="{41703B5C-7840-D115-52EA-8FCAE414A10E}"/>
              </a:ext>
            </a:extLst>
          </p:cNvPr>
          <p:cNvSpPr txBox="1"/>
          <p:nvPr/>
        </p:nvSpPr>
        <p:spPr>
          <a:xfrm>
            <a:off x="6353684" y="3774045"/>
            <a:ext cx="2043454" cy="163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 algn="l" defTabSz="1828800">
              <a:lnSpc>
                <a:spcPts val="3000"/>
              </a:lnSpc>
              <a:defRPr sz="2800" b="0">
                <a:solidFill>
                  <a:srgbClr val="535353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Founders Grotesk Regular"/>
                <a:sym typeface="Founders Grotesk"/>
              </a:rPr>
              <a:t>Data Encrypted in transit &amp; at rest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Founders Grotesk Regular"/>
              <a:sym typeface="Founders Grotesk"/>
            </a:endParaRPr>
          </a:p>
        </p:txBody>
      </p:sp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7FCA93E5-289F-D136-DE90-F4B0B2E66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64" b="92785" l="9975" r="89941">
                        <a14:foregroundMark x1="43280" y1="6201" x2="50380" y2="9245"/>
                        <a14:foregroundMark x1="50380" y1="9245" x2="43872" y2="4848"/>
                        <a14:foregroundMark x1="43872" y1="4848" x2="52916" y2="7441"/>
                        <a14:foregroundMark x1="52916" y1="7441" x2="55199" y2="9019"/>
                        <a14:foregroundMark x1="65258" y1="7441" x2="65089" y2="6877"/>
                        <a14:foregroundMark x1="46407" y1="7666" x2="46577" y2="7666"/>
                        <a14:foregroundMark x1="71429" y1="88839" x2="77177" y2="9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19" y="2914423"/>
            <a:ext cx="880196" cy="6597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F9C7262-154A-0BE8-73E1-717E168D5489}"/>
              </a:ext>
            </a:extLst>
          </p:cNvPr>
          <p:cNvSpPr txBox="1"/>
          <p:nvPr/>
        </p:nvSpPr>
        <p:spPr>
          <a:xfrm>
            <a:off x="6567620" y="3020114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D34FF"/>
                </a:solidFill>
                <a:effectLst/>
                <a:uLnTx/>
                <a:uFillTx/>
                <a:latin typeface="Founders Grotesk Light" panose="020B0303030202060203" pitchFamily="34" charset="77"/>
                <a:ea typeface="+mn-ea"/>
                <a:cs typeface="+mn-cs"/>
              </a:rPr>
              <a:t>TLS 1.3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D34FF"/>
                </a:solidFill>
                <a:effectLst/>
                <a:uLnTx/>
                <a:uFillTx/>
                <a:latin typeface="Founders Grotesk Light" panose="020B0303030202060203" pitchFamily="34" charset="77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D34FF"/>
                </a:solidFill>
                <a:effectLst/>
                <a:uLnTx/>
                <a:uFillTx/>
                <a:latin typeface="Founders Grotesk Light" panose="020B0303030202060203" pitchFamily="34" charset="77"/>
                <a:ea typeface="+mn-ea"/>
                <a:cs typeface="+mn-cs"/>
              </a:rPr>
              <a:t>256-bit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84CD34-8A7A-6486-65D8-D175BED1192D}"/>
              </a:ext>
            </a:extLst>
          </p:cNvPr>
          <p:cNvCxnSpPr>
            <a:cxnSpLocks/>
          </p:cNvCxnSpPr>
          <p:nvPr/>
        </p:nvCxnSpPr>
        <p:spPr>
          <a:xfrm>
            <a:off x="7316483" y="2945210"/>
            <a:ext cx="0" cy="486889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8193F303-BF3D-BA1E-4ED6-ABEE53D07C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779" y="1621134"/>
            <a:ext cx="1256203" cy="2492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8EA41AB-DA12-E3DE-466B-7C8908EB7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8271" y="1497420"/>
            <a:ext cx="590806" cy="5908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95A4705-CBF0-DD9F-0F5F-9624294A19A9}"/>
              </a:ext>
            </a:extLst>
          </p:cNvPr>
          <p:cNvSpPr txBox="1"/>
          <p:nvPr/>
        </p:nvSpPr>
        <p:spPr>
          <a:xfrm>
            <a:off x="1014174" y="4874398"/>
            <a:ext cx="65679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more security information, please request our latest security pack and common security questions</a:t>
            </a:r>
          </a:p>
        </p:txBody>
      </p:sp>
    </p:spTree>
    <p:extLst>
      <p:ext uri="{BB962C8B-B14F-4D97-AF65-F5344CB8AC3E}">
        <p14:creationId xmlns:p14="http://schemas.microsoft.com/office/powerpoint/2010/main" val="275098605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50E49-A119-376A-DF58-952B8E4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DCC3C3-A918-E364-4EE1-D698D41E0E7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0" y="0"/>
            <a:ext cx="4572000" cy="514350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1778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Electronic onboarding &amp;</a:t>
            </a:r>
          </a:p>
          <a:p>
            <a:pPr indent="1778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Eftsure Verification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27063" lvl="2" indent="-268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Australia</a:t>
            </a:r>
          </a:p>
          <a:p>
            <a:pPr marL="627063" lvl="2" indent="-268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Canada</a:t>
            </a:r>
          </a:p>
          <a:p>
            <a:pPr marL="627063" lvl="2" indent="-268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Ireland</a:t>
            </a:r>
          </a:p>
          <a:p>
            <a:pPr marL="627063" lvl="2" indent="-268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Zealand</a:t>
            </a:r>
          </a:p>
          <a:p>
            <a:pPr marL="627063" lvl="2" indent="-268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Philippines</a:t>
            </a:r>
          </a:p>
          <a:p>
            <a:pPr marL="627063" lvl="2" indent="-268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Singapore</a:t>
            </a:r>
          </a:p>
          <a:p>
            <a:pPr marL="627063" lvl="2" indent="-268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South Africa</a:t>
            </a:r>
          </a:p>
          <a:p>
            <a:pPr marL="627063" lvl="2" indent="-268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United Kingdom</a:t>
            </a:r>
          </a:p>
          <a:p>
            <a:pPr marL="627063" lvl="2" indent="-268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United States</a:t>
            </a:r>
          </a:p>
          <a:p>
            <a:pPr marL="627063" lvl="2" indent="-268288"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1778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Roadmap 2025:</a:t>
            </a:r>
          </a:p>
          <a:p>
            <a:pPr indent="177800" defTabSz="627063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China - Europe - India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Supported deployments: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 – NZ – USA (Beta)</a:t>
            </a:r>
            <a:endParaRPr lang="en-US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5EF19-B69F-A6AC-3802-6B6804E496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r="2" b="2"/>
          <a:stretch/>
        </p:blipFill>
        <p:spPr>
          <a:xfrm>
            <a:off x="4671911" y="10"/>
            <a:ext cx="4472089" cy="51434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F25B6-2D69-0143-09FF-0738E0169B41}"/>
              </a:ext>
            </a:extLst>
          </p:cNvPr>
          <p:cNvSpPr txBox="1"/>
          <p:nvPr/>
        </p:nvSpPr>
        <p:spPr>
          <a:xfrm>
            <a:off x="2803041" y="822329"/>
            <a:ext cx="2573245" cy="75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spc="-68" dirty="0"/>
              <a:t>Electronic onboarding &amp;</a:t>
            </a:r>
          </a:p>
          <a:p>
            <a:pPr defTabSz="914400">
              <a:lnSpc>
                <a:spcPct val="70000"/>
              </a:lnSpc>
              <a:spcAft>
                <a:spcPts val="600"/>
              </a:spcAft>
            </a:pPr>
            <a:r>
              <a:rPr lang="en-US" sz="1400" spc="-68" dirty="0">
                <a:solidFill>
                  <a:srgbClr val="FFC000"/>
                </a:solidFill>
              </a:rPr>
              <a:t>Self certification</a:t>
            </a:r>
            <a:endParaRPr lang="en-US" sz="1400" spc="-68" dirty="0"/>
          </a:p>
          <a:p>
            <a:pPr marL="449263" indent="-93663" defTabSz="536575">
              <a:lnSpc>
                <a:spcPct val="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-68" dirty="0"/>
              <a:t>	Rest of the </a:t>
            </a:r>
            <a:r>
              <a:rPr lang="en-US" sz="1400" spc="-68" dirty="0">
                <a:sym typeface="Founders Grotesk Medium"/>
              </a:rPr>
              <a:t>world</a:t>
            </a:r>
          </a:p>
        </p:txBody>
      </p:sp>
    </p:spTree>
    <p:extLst>
      <p:ext uri="{BB962C8B-B14F-4D97-AF65-F5344CB8AC3E}">
        <p14:creationId xmlns:p14="http://schemas.microsoft.com/office/powerpoint/2010/main" val="376378785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Eftsure">
      <a:dk1>
        <a:srgbClr val="0D34FF"/>
      </a:dk1>
      <a:lt1>
        <a:srgbClr val="FCFFFE"/>
      </a:lt1>
      <a:dk2>
        <a:srgbClr val="8A8A8A"/>
      </a:dk2>
      <a:lt2>
        <a:srgbClr val="FDF9FF"/>
      </a:lt2>
      <a:accent1>
        <a:srgbClr val="B4E7FB"/>
      </a:accent1>
      <a:accent2>
        <a:srgbClr val="0A21A9"/>
      </a:accent2>
      <a:accent3>
        <a:srgbClr val="0D34FF"/>
      </a:accent3>
      <a:accent4>
        <a:srgbClr val="F4D5E2"/>
      </a:accent4>
      <a:accent5>
        <a:srgbClr val="D5D7D2"/>
      </a:accent5>
      <a:accent6>
        <a:srgbClr val="F3F6F7"/>
      </a:accent6>
      <a:hlink>
        <a:srgbClr val="0D34FF"/>
      </a:hlink>
      <a:folHlink>
        <a:srgbClr val="0A21A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ftsure Template.potx" id="{B2722F6F-E22A-4FA0-A05E-F6A9219A1906}" vid="{2C3907D6-FBFB-47BE-950E-736C7526BDF9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normAutofit/>
      </a:bodyPr>
      <a:lstStyle>
        <a:defPPr marL="0" marR="0" indent="0" algn="l" defTabSz="1828800" rtl="0" fontAlgn="auto" latinLnBrk="0" hangingPunct="0">
          <a:lnSpc>
            <a:spcPts val="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ounders Grotesk Regular"/>
            <a:ea typeface="Founders Grotesk Regular"/>
            <a:cs typeface="Founders Grotesk Regular"/>
            <a:sym typeface="Founders Grotes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EBA648DB48B84088AAE68278C72C2A" ma:contentTypeVersion="14" ma:contentTypeDescription="Create a new document." ma:contentTypeScope="" ma:versionID="f762fbde7d8c9ab77d91935d51dbc1d1">
  <xsd:schema xmlns:xsd="http://www.w3.org/2001/XMLSchema" xmlns:xs="http://www.w3.org/2001/XMLSchema" xmlns:p="http://schemas.microsoft.com/office/2006/metadata/properties" xmlns:ns2="276e1a80-dea0-4716-a712-163c7fb77bcc" xmlns:ns3="809c3567-5727-45c4-93a1-7c0606aaf725" targetNamespace="http://schemas.microsoft.com/office/2006/metadata/properties" ma:root="true" ma:fieldsID="588a66a42d8f538d9385eb2a8428dc8e" ns2:_="" ns3:_="">
    <xsd:import namespace="276e1a80-dea0-4716-a712-163c7fb77bcc"/>
    <xsd:import namespace="809c3567-5727-45c4-93a1-7c0606aaf7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6e1a80-dea0-4716-a712-163c7fb77b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08a445a-48b4-45a4-9d15-7ddbd0d063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9c3567-5727-45c4-93a1-7c0606aaf72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a80d182-f291-43c9-bdec-3d9e50a29e41}" ma:internalName="TaxCatchAll" ma:showField="CatchAllData" ma:web="809c3567-5727-45c4-93a1-7c0606aaf7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6e1a80-dea0-4716-a712-163c7fb77bcc">
      <Terms xmlns="http://schemas.microsoft.com/office/infopath/2007/PartnerControls"/>
    </lcf76f155ced4ddcb4097134ff3c332f>
    <TaxCatchAll xmlns="809c3567-5727-45c4-93a1-7c0606aaf72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2A2B58-7A41-4D42-9001-F8CD3EE0B722}">
  <ds:schemaRefs>
    <ds:schemaRef ds:uri="276e1a80-dea0-4716-a712-163c7fb77bcc"/>
    <ds:schemaRef ds:uri="809c3567-5727-45c4-93a1-7c0606aaf7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198A8A4-B6EA-4B90-9C7C-F852DD4A3C0E}">
  <ds:schemaRefs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276e1a80-dea0-4716-a712-163c7fb77bcc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09c3567-5727-45c4-93a1-7c0606aaf725"/>
  </ds:schemaRefs>
</ds:datastoreItem>
</file>

<file path=customXml/itemProps3.xml><?xml version="1.0" encoding="utf-8"?>
<ds:datastoreItem xmlns:ds="http://schemas.openxmlformats.org/officeDocument/2006/customXml" ds:itemID="{2ACD7B80-3325-4E23-81D1-41211B5B7E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Eftsure Template</Template>
  <TotalTime>2016</TotalTime>
  <Words>1706</Words>
  <Application>Microsoft Office PowerPoint</Application>
  <PresentationFormat>On-screen Show (16:9)</PresentationFormat>
  <Paragraphs>299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</vt:lpstr>
      <vt:lpstr>Arial</vt:lpstr>
      <vt:lpstr>Founders Grotesk Light</vt:lpstr>
      <vt:lpstr>Calibri Light</vt:lpstr>
      <vt:lpstr>Founders Grotesk Regular</vt:lpstr>
      <vt:lpstr>Founders Grotesk Medium</vt:lpstr>
      <vt:lpstr>Helvetica Neue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Peignoux</dc:creator>
  <cp:lastModifiedBy>Gregory Peignoux</cp:lastModifiedBy>
  <cp:revision>2</cp:revision>
  <cp:lastPrinted>2019-11-12T03:33:07Z</cp:lastPrinted>
  <dcterms:created xsi:type="dcterms:W3CDTF">2023-08-17T14:38:40Z</dcterms:created>
  <dcterms:modified xsi:type="dcterms:W3CDTF">2025-09-16T01:36:56Z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0x01010075EBA648DB48B84088AAE68278C72C2A</vt:lpwstr>
  </property>
  <property fmtid="{D5CDD505-2E9C-101B-9397-08002B2CF9AE}" pid="3" name="MediaServiceImageTags">
    <vt:lpwstr/>
  </property>
</Properties>
</file>